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1"/>
  </p:notesMasterIdLst>
  <p:handoutMasterIdLst>
    <p:handoutMasterId r:id="rId62"/>
  </p:handoutMasterIdLst>
  <p:sldIdLst>
    <p:sldId id="256" r:id="rId2"/>
    <p:sldId id="286" r:id="rId3"/>
    <p:sldId id="315" r:id="rId4"/>
    <p:sldId id="257" r:id="rId5"/>
    <p:sldId id="289" r:id="rId6"/>
    <p:sldId id="284" r:id="rId7"/>
    <p:sldId id="323" r:id="rId8"/>
    <p:sldId id="294" r:id="rId9"/>
    <p:sldId id="324" r:id="rId10"/>
    <p:sldId id="295" r:id="rId11"/>
    <p:sldId id="300" r:id="rId12"/>
    <p:sldId id="309" r:id="rId13"/>
    <p:sldId id="307" r:id="rId14"/>
    <p:sldId id="316" r:id="rId15"/>
    <p:sldId id="296" r:id="rId16"/>
    <p:sldId id="310" r:id="rId17"/>
    <p:sldId id="311" r:id="rId18"/>
    <p:sldId id="297" r:id="rId19"/>
    <p:sldId id="319" r:id="rId20"/>
    <p:sldId id="317" r:id="rId21"/>
    <p:sldId id="298" r:id="rId22"/>
    <p:sldId id="325" r:id="rId23"/>
    <p:sldId id="303" r:id="rId24"/>
    <p:sldId id="321" r:id="rId25"/>
    <p:sldId id="322" r:id="rId26"/>
    <p:sldId id="320" r:id="rId27"/>
    <p:sldId id="312" r:id="rId28"/>
    <p:sldId id="304" r:id="rId29"/>
    <p:sldId id="291" r:id="rId30"/>
    <p:sldId id="259" r:id="rId31"/>
    <p:sldId id="305" r:id="rId32"/>
    <p:sldId id="306" r:id="rId33"/>
    <p:sldId id="261" r:id="rId34"/>
    <p:sldId id="313" r:id="rId35"/>
    <p:sldId id="263" r:id="rId36"/>
    <p:sldId id="264" r:id="rId37"/>
    <p:sldId id="266" r:id="rId38"/>
    <p:sldId id="288" r:id="rId39"/>
    <p:sldId id="276" r:id="rId40"/>
    <p:sldId id="277" r:id="rId41"/>
    <p:sldId id="267" r:id="rId42"/>
    <p:sldId id="268" r:id="rId43"/>
    <p:sldId id="269" r:id="rId44"/>
    <p:sldId id="270" r:id="rId45"/>
    <p:sldId id="290" r:id="rId46"/>
    <p:sldId id="271" r:id="rId47"/>
    <p:sldId id="265" r:id="rId48"/>
    <p:sldId id="272" r:id="rId49"/>
    <p:sldId id="273" r:id="rId50"/>
    <p:sldId id="274" r:id="rId51"/>
    <p:sldId id="275" r:id="rId52"/>
    <p:sldId id="285" r:id="rId53"/>
    <p:sldId id="301" r:id="rId54"/>
    <p:sldId id="302" r:id="rId55"/>
    <p:sldId id="282" r:id="rId56"/>
    <p:sldId id="283" r:id="rId57"/>
    <p:sldId id="299" r:id="rId58"/>
    <p:sldId id="314" r:id="rId59"/>
    <p:sldId id="326" r:id="rId60"/>
  </p:sldIdLst>
  <p:sldSz cx="9144000" cy="6858000" type="screen4x3"/>
  <p:notesSz cx="6662738" cy="9926638"/>
  <p:custShowLst>
    <p:custShow name="Schulungen 2. DRModG" id="0">
      <p:sldLst>
        <p:sld r:id="rId2"/>
        <p:sld r:id="rId3"/>
        <p:sld r:id="rId4"/>
        <p:sld r:id="rId5"/>
        <p:sld r:id="rId6"/>
        <p:sld r:id="rId7"/>
        <p:sld r:id="rId8"/>
        <p:sld r:id="rId9"/>
        <p:sld r:id="rId10"/>
        <p:sld r:id="rId11"/>
        <p:sld r:id="rId12"/>
        <p:sld r:id="rId13"/>
        <p:sld r:id="rId14"/>
        <p:sld r:id="rId15"/>
        <p:sld r:id="rId16"/>
        <p:sld r:id="rId17"/>
        <p:sld r:id="rId18"/>
        <p:sld r:id="rId19"/>
        <p:sld r:id="rId20"/>
        <p:sld r:id="rId21"/>
        <p:sld r:id="rId22"/>
        <p:sld r:id="rId24"/>
        <p:sld r:id="rId25"/>
        <p:sld r:id="rId26"/>
        <p:sld r:id="rId27"/>
        <p:sld r:id="rId28"/>
        <p:sld r:id="rId29"/>
        <p:sld r:id="rId54"/>
        <p:sld r:id="rId55"/>
        <p:sld r:id="rId56"/>
        <p:sld r:id="rId57"/>
        <p:sld r:id="rId58"/>
        <p:sld r:id="rId59"/>
      </p:sldLst>
    </p:custShow>
  </p:custShowLst>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628" autoAdjust="0"/>
  </p:normalViewPr>
  <p:slideViewPr>
    <p:cSldViewPr>
      <p:cViewPr>
        <p:scale>
          <a:sx n="80" d="100"/>
          <a:sy n="80" d="100"/>
        </p:scale>
        <p:origin x="-1266" y="-222"/>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64" d="100"/>
          <a:sy n="64" d="100"/>
        </p:scale>
        <p:origin x="-2940" y="-102"/>
      </p:cViewPr>
      <p:guideLst>
        <p:guide orient="horz" pos="3127"/>
        <p:guide pos="2099"/>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de-DE"/>
          </a:p>
        </p:txBody>
      </p:sp>
      <p:sp>
        <p:nvSpPr>
          <p:cNvPr id="3" name="Datumsplatzhalt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atin typeface="Arial" charset="0"/>
                <a:cs typeface="Arial" charset="0"/>
              </a:defRPr>
            </a:lvl1pPr>
          </a:lstStyle>
          <a:p>
            <a:pPr>
              <a:defRPr/>
            </a:pPr>
            <a:fld id="{4F20E295-444B-4093-88CD-2BDE2567E9BF}" type="datetimeFigureOut">
              <a:rPr lang="de-DE"/>
              <a:pPr>
                <a:defRPr/>
              </a:pPr>
              <a:t>06.02.2014</a:t>
            </a:fld>
            <a:endParaRPr lang="de-DE"/>
          </a:p>
        </p:txBody>
      </p:sp>
      <p:sp>
        <p:nvSpPr>
          <p:cNvPr id="4" name="Fußzeilenplatzhalt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de-DE"/>
          </a:p>
        </p:txBody>
      </p:sp>
      <p:sp>
        <p:nvSpPr>
          <p:cNvPr id="5" name="Foliennummernplatzhalt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8BD1A3BF-DC16-4940-9DF2-A2BA9A2D9D19}"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7186"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774010" y="0"/>
            <a:ext cx="2887186"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F17EB29-B9F3-4048-9377-F23C14D7044D}" type="datetimeFigureOut">
              <a:rPr lang="de-DE"/>
              <a:pPr>
                <a:defRPr/>
              </a:pPr>
              <a:t>06.02.2014</a:t>
            </a:fld>
            <a:endParaRPr lang="de-DE"/>
          </a:p>
        </p:txBody>
      </p:sp>
      <p:sp>
        <p:nvSpPr>
          <p:cNvPr id="4" name="Folienbildplatzhalt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66274" y="4715153"/>
            <a:ext cx="5330190" cy="4466987"/>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88C42E-B399-4210-BAC5-E494B4D2DBDA}"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bwMode="auto">
          <a:noFill/>
          <a:ln>
            <a:solidFill>
              <a:srgbClr val="000000"/>
            </a:solidFill>
            <a:miter lim="800000"/>
            <a:headEnd/>
            <a:tailEnd/>
          </a:ln>
        </p:spPr>
      </p:sp>
      <p:sp>
        <p:nvSpPr>
          <p:cNvPr id="50179"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smtClean="0"/>
          </a:p>
        </p:txBody>
      </p:sp>
      <p:sp>
        <p:nvSpPr>
          <p:cNvPr id="4" name="Foliennummernplatzhalter 3"/>
          <p:cNvSpPr>
            <a:spLocks noGrp="1"/>
          </p:cNvSpPr>
          <p:nvPr>
            <p:ph type="sldNum" sz="quarter" idx="5"/>
          </p:nvPr>
        </p:nvSpPr>
        <p:spPr/>
        <p:txBody>
          <a:bodyPr/>
          <a:lstStyle/>
          <a:p>
            <a:pPr>
              <a:defRPr/>
            </a:pPr>
            <a:fld id="{7DC58A09-4E1B-4809-81E1-0F37F000F0B6}" type="slidenum">
              <a:rPr lang="de-DE" smtClean="0"/>
              <a:pPr>
                <a:defRPr/>
              </a:pPr>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lienbildplatzhalter 1"/>
          <p:cNvSpPr>
            <a:spLocks noGrp="1" noRot="1" noChangeAspect="1" noTextEdit="1"/>
          </p:cNvSpPr>
          <p:nvPr>
            <p:ph type="sldImg"/>
          </p:nvPr>
        </p:nvSpPr>
        <p:spPr bwMode="auto">
          <a:noFill/>
          <a:ln>
            <a:solidFill>
              <a:srgbClr val="000000"/>
            </a:solidFill>
            <a:miter lim="800000"/>
            <a:headEnd/>
            <a:tailEnd/>
          </a:ln>
        </p:spPr>
      </p:sp>
      <p:sp>
        <p:nvSpPr>
          <p:cNvPr id="51203"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smtClean="0"/>
          </a:p>
        </p:txBody>
      </p:sp>
      <p:sp>
        <p:nvSpPr>
          <p:cNvPr id="4" name="Foliennummernplatzhalter 3"/>
          <p:cNvSpPr>
            <a:spLocks noGrp="1"/>
          </p:cNvSpPr>
          <p:nvPr>
            <p:ph type="sldNum" sz="quarter" idx="5"/>
          </p:nvPr>
        </p:nvSpPr>
        <p:spPr/>
        <p:txBody>
          <a:bodyPr/>
          <a:lstStyle/>
          <a:p>
            <a:pPr>
              <a:defRPr/>
            </a:pPr>
            <a:fld id="{D660A94D-911A-4C8F-B805-43D1DEB225AF}" type="slidenum">
              <a:rPr lang="de-DE" smtClean="0"/>
              <a:pPr>
                <a:defRPr/>
              </a:pPr>
              <a:t>4</a:t>
            </a:fld>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a:defRPr/>
            </a:pPr>
            <a:fld id="{9A88C42E-B399-4210-BAC5-E494B4D2DBDA}" type="slidenum">
              <a:rPr lang="de-DE" smtClean="0"/>
              <a:pPr>
                <a:defRPr/>
              </a:pPr>
              <a:t>20</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winkliges Dreieck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uppieren 15"/>
          <p:cNvGrpSpPr>
            <a:grpSpLocks/>
          </p:cNvGrpSpPr>
          <p:nvPr/>
        </p:nvGrpSpPr>
        <p:grpSpPr bwMode="auto">
          <a:xfrm>
            <a:off x="-3175" y="4953000"/>
            <a:ext cx="9147175" cy="1911350"/>
            <a:chOff x="-3765" y="4832896"/>
            <a:chExt cx="9147765" cy="2032192"/>
          </a:xfrm>
        </p:grpSpPr>
        <p:sp>
          <p:nvSpPr>
            <p:cNvPr id="6" name="Freihand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ihand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ihand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Gerade Verbindung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el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de-DE" smtClean="0"/>
              <a:t>Formatvorlage des Untertitelmasters durch Klicken bearbeiten</a:t>
            </a:r>
            <a:endParaRPr lang="en-US"/>
          </a:p>
        </p:txBody>
      </p:sp>
      <p:sp>
        <p:nvSpPr>
          <p:cNvPr id="11" name="Datumsplatzhalter 29"/>
          <p:cNvSpPr>
            <a:spLocks noGrp="1"/>
          </p:cNvSpPr>
          <p:nvPr>
            <p:ph type="dt" sz="half" idx="10"/>
          </p:nvPr>
        </p:nvSpPr>
        <p:spPr/>
        <p:txBody>
          <a:bodyPr/>
          <a:lstStyle>
            <a:lvl1pPr>
              <a:defRPr>
                <a:solidFill>
                  <a:srgbClr val="FFFFFF"/>
                </a:solidFill>
              </a:defRPr>
            </a:lvl1pPr>
            <a:extLst/>
          </a:lstStyle>
          <a:p>
            <a:pPr>
              <a:defRPr/>
            </a:pPr>
            <a:fld id="{D95640BE-EAFB-4988-A14B-DBAC5AF6AF00}" type="datetime1">
              <a:rPr lang="de-DE"/>
              <a:pPr>
                <a:defRPr/>
              </a:pPr>
              <a:t>06.02.2014</a:t>
            </a:fld>
            <a:endParaRPr lang="de-DE"/>
          </a:p>
        </p:txBody>
      </p:sp>
      <p:sp>
        <p:nvSpPr>
          <p:cNvPr id="12" name="Fußzeilenplatzhalter 18"/>
          <p:cNvSpPr>
            <a:spLocks noGrp="1"/>
          </p:cNvSpPr>
          <p:nvPr>
            <p:ph type="ftr" sz="quarter" idx="11"/>
          </p:nvPr>
        </p:nvSpPr>
        <p:spPr/>
        <p:txBody>
          <a:bodyPr/>
          <a:lstStyle>
            <a:lvl1pPr>
              <a:defRPr>
                <a:solidFill>
                  <a:schemeClr val="accent1">
                    <a:tint val="20000"/>
                  </a:schemeClr>
                </a:solidFill>
              </a:defRPr>
            </a:lvl1pPr>
            <a:extLst/>
          </a:lstStyle>
          <a:p>
            <a:pPr>
              <a:defRPr/>
            </a:pPr>
            <a:endParaRPr lang="de-DE"/>
          </a:p>
        </p:txBody>
      </p:sp>
      <p:sp>
        <p:nvSpPr>
          <p:cNvPr id="13" name="Foliennummernplatzhalter 26"/>
          <p:cNvSpPr>
            <a:spLocks noGrp="1"/>
          </p:cNvSpPr>
          <p:nvPr>
            <p:ph type="sldNum" sz="quarter" idx="12"/>
          </p:nvPr>
        </p:nvSpPr>
        <p:spPr/>
        <p:txBody>
          <a:bodyPr/>
          <a:lstStyle>
            <a:lvl1pPr>
              <a:defRPr>
                <a:solidFill>
                  <a:srgbClr val="FFFFFF"/>
                </a:solidFill>
              </a:defRPr>
            </a:lvl1pPr>
            <a:extLst/>
          </a:lstStyle>
          <a:p>
            <a:pPr>
              <a:defRPr/>
            </a:pPr>
            <a:fld id="{A756AE19-1D9F-4DD1-830A-FC3FE986BB8B}"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1481329"/>
            <a:ext cx="8229600" cy="4386071"/>
          </a:xfrm>
        </p:spPr>
        <p:txBody>
          <a:bodyPr vert="eaVert"/>
          <a:lstStyle>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99AA3857-3E91-462A-ADC4-2700F203A390}" type="datetime1">
              <a:rPr lang="de-DE"/>
              <a:pPr>
                <a:defRPr/>
              </a:pPr>
              <a:t>06.02.2014</a:t>
            </a:fld>
            <a:endParaRPr lang="de-DE"/>
          </a:p>
        </p:txBody>
      </p:sp>
      <p:sp>
        <p:nvSpPr>
          <p:cNvPr id="5" name="Fußzeilenplatzhalter 21"/>
          <p:cNvSpPr>
            <a:spLocks noGrp="1"/>
          </p:cNvSpPr>
          <p:nvPr>
            <p:ph type="ftr" sz="quarter" idx="11"/>
          </p:nvPr>
        </p:nvSpPr>
        <p:spPr/>
        <p:txBody>
          <a:bodyPr/>
          <a:lstStyle>
            <a:lvl1pPr>
              <a:defRPr/>
            </a:lvl1pPr>
          </a:lstStyle>
          <a:p>
            <a:pPr>
              <a:defRPr/>
            </a:pPr>
            <a:endParaRPr lang="de-DE"/>
          </a:p>
        </p:txBody>
      </p:sp>
      <p:sp>
        <p:nvSpPr>
          <p:cNvPr id="6" name="Foliennummernplatzhalter 17"/>
          <p:cNvSpPr>
            <a:spLocks noGrp="1"/>
          </p:cNvSpPr>
          <p:nvPr>
            <p:ph type="sldNum" sz="quarter" idx="12"/>
          </p:nvPr>
        </p:nvSpPr>
        <p:spPr/>
        <p:txBody>
          <a:bodyPr/>
          <a:lstStyle>
            <a:lvl1pPr>
              <a:defRPr/>
            </a:lvl1pPr>
          </a:lstStyle>
          <a:p>
            <a:pPr>
              <a:defRPr/>
            </a:pPr>
            <a:fld id="{19866572-05E1-4281-A710-172936E6AF97}"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44013" y="274640"/>
            <a:ext cx="1777470" cy="5592761"/>
          </a:xfrm>
        </p:spPr>
        <p:txBody>
          <a:bodyPr vert="eaVert"/>
          <a:lstStyle>
            <a:extLs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41"/>
            <a:ext cx="6324600" cy="5592760"/>
          </a:xfrm>
        </p:spPr>
        <p:txBody>
          <a:bodyPr vert="eaVert"/>
          <a:lstStyle>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F72B7AA0-A31B-4CE4-A655-9A1F8CB22848}" type="datetime1">
              <a:rPr lang="de-DE"/>
              <a:pPr>
                <a:defRPr/>
              </a:pPr>
              <a:t>06.02.2014</a:t>
            </a:fld>
            <a:endParaRPr lang="de-DE"/>
          </a:p>
        </p:txBody>
      </p:sp>
      <p:sp>
        <p:nvSpPr>
          <p:cNvPr id="5" name="Fußzeilenplatzhalter 21"/>
          <p:cNvSpPr>
            <a:spLocks noGrp="1"/>
          </p:cNvSpPr>
          <p:nvPr>
            <p:ph type="ftr" sz="quarter" idx="11"/>
          </p:nvPr>
        </p:nvSpPr>
        <p:spPr/>
        <p:txBody>
          <a:bodyPr/>
          <a:lstStyle>
            <a:lvl1pPr>
              <a:defRPr/>
            </a:lvl1pPr>
          </a:lstStyle>
          <a:p>
            <a:pPr>
              <a:defRPr/>
            </a:pPr>
            <a:endParaRPr lang="de-DE"/>
          </a:p>
        </p:txBody>
      </p:sp>
      <p:sp>
        <p:nvSpPr>
          <p:cNvPr id="6" name="Foliennummernplatzhalter 17"/>
          <p:cNvSpPr>
            <a:spLocks noGrp="1"/>
          </p:cNvSpPr>
          <p:nvPr>
            <p:ph type="sldNum" sz="quarter" idx="12"/>
          </p:nvPr>
        </p:nvSpPr>
        <p:spPr/>
        <p:txBody>
          <a:bodyPr/>
          <a:lstStyle>
            <a:lvl1pPr>
              <a:defRPr/>
            </a:lvl1pPr>
          </a:lstStyle>
          <a:p>
            <a:pPr>
              <a:defRPr/>
            </a:pPr>
            <a:fld id="{38E7E4DE-A0C0-4956-AB17-B2B2937D3644}" type="slidenum">
              <a:rPr lang="de-DE"/>
              <a:pPr>
                <a:defRPr/>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folie">
    <p:spTree>
      <p:nvGrpSpPr>
        <p:cNvPr id="1" name=""/>
        <p:cNvGrpSpPr/>
        <p:nvPr/>
      </p:nvGrpSpPr>
      <p:grpSpPr>
        <a:xfrm>
          <a:off x="0" y="0"/>
          <a:ext cx="0" cy="0"/>
          <a:chOff x="0" y="0"/>
          <a:chExt cx="0" cy="0"/>
        </a:xfrm>
      </p:grpSpPr>
      <p:sp>
        <p:nvSpPr>
          <p:cNvPr id="7" name="Rechtwinkliges Dreieck 6"/>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pic>
        <p:nvPicPr>
          <p:cNvPr id="8" name="Grafik 15" descr="Ver_1rot.wmf"/>
          <p:cNvPicPr>
            <a:picLocks noChangeAspect="1"/>
          </p:cNvPicPr>
          <p:nvPr/>
        </p:nvPicPr>
        <p:blipFill>
          <a:blip r:embed="rId2" cstate="print"/>
          <a:srcRect/>
          <a:stretch>
            <a:fillRect/>
          </a:stretch>
        </p:blipFill>
        <p:spPr bwMode="auto">
          <a:xfrm>
            <a:off x="465138" y="5751513"/>
            <a:ext cx="820737" cy="820737"/>
          </a:xfrm>
          <a:prstGeom prst="rect">
            <a:avLst/>
          </a:prstGeom>
          <a:noFill/>
          <a:ln w="9525">
            <a:noFill/>
            <a:miter lim="800000"/>
            <a:headEnd/>
            <a:tailEnd/>
          </a:ln>
        </p:spPr>
      </p:pic>
      <p:grpSp>
        <p:nvGrpSpPr>
          <p:cNvPr id="10" name="Gruppieren 16"/>
          <p:cNvGrpSpPr>
            <a:grpSpLocks/>
          </p:cNvGrpSpPr>
          <p:nvPr/>
        </p:nvGrpSpPr>
        <p:grpSpPr bwMode="auto">
          <a:xfrm>
            <a:off x="-3175" y="4953000"/>
            <a:ext cx="9147175" cy="1911350"/>
            <a:chOff x="-3765" y="4832896"/>
            <a:chExt cx="9147765" cy="2032192"/>
          </a:xfrm>
        </p:grpSpPr>
        <p:sp>
          <p:nvSpPr>
            <p:cNvPr id="11" name="Freihandform 10"/>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ihandform 11"/>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ihandform 12"/>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Gerade Verbindung 14"/>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6" name="Grafik 23" descr="Ver_1rot.wmf"/>
          <p:cNvPicPr>
            <a:picLocks noChangeAspect="1"/>
          </p:cNvPicPr>
          <p:nvPr/>
        </p:nvPicPr>
        <p:blipFill>
          <a:blip r:embed="rId2" cstate="print"/>
          <a:srcRect/>
          <a:stretch>
            <a:fillRect/>
          </a:stretch>
        </p:blipFill>
        <p:spPr bwMode="auto">
          <a:xfrm>
            <a:off x="500063" y="5715000"/>
            <a:ext cx="892175" cy="892175"/>
          </a:xfrm>
          <a:prstGeom prst="rect">
            <a:avLst/>
          </a:prstGeom>
          <a:noFill/>
          <a:ln w="9525">
            <a:noFill/>
            <a:miter lim="800000"/>
            <a:headEnd/>
            <a:tailEnd/>
          </a:ln>
        </p:spPr>
      </p:pic>
      <p:sp>
        <p:nvSpPr>
          <p:cNvPr id="9" name="Titel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dirty="0"/>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de-DE" smtClean="0"/>
              <a:t>Formatvorlage des Untertitelmasters durch Klicken bearbeiten</a:t>
            </a:r>
            <a:endParaRPr lang="en-US" dirty="0"/>
          </a:p>
        </p:txBody>
      </p:sp>
      <p:sp>
        <p:nvSpPr>
          <p:cNvPr id="14" name="Bildplatzhalter 13"/>
          <p:cNvSpPr>
            <a:spLocks noGrp="1"/>
          </p:cNvSpPr>
          <p:nvPr>
            <p:ph type="pic" sz="quarter" idx="13"/>
          </p:nvPr>
        </p:nvSpPr>
        <p:spPr>
          <a:xfrm>
            <a:off x="357188" y="5715000"/>
            <a:ext cx="1000125" cy="928688"/>
          </a:xfrm>
        </p:spPr>
        <p:txBody>
          <a:bodyPr>
            <a:normAutofit/>
          </a:bodyPr>
          <a:lstStyle/>
          <a:p>
            <a:pPr lvl="0"/>
            <a:r>
              <a:rPr lang="de-DE" noProof="0" smtClean="0"/>
              <a:t>Bild durch Klicken auf Symbol hinzufügen</a:t>
            </a:r>
            <a:endParaRPr lang="de-DE" noProof="0"/>
          </a:p>
        </p:txBody>
      </p:sp>
      <p:sp>
        <p:nvSpPr>
          <p:cNvPr id="35" name="Bildplatzhalter 34"/>
          <p:cNvSpPr>
            <a:spLocks noGrp="1"/>
          </p:cNvSpPr>
          <p:nvPr>
            <p:ph type="pic" sz="quarter" idx="18"/>
          </p:nvPr>
        </p:nvSpPr>
        <p:spPr>
          <a:xfrm>
            <a:off x="285750" y="5643563"/>
            <a:ext cx="1143000" cy="928687"/>
          </a:xfrm>
        </p:spPr>
        <p:txBody>
          <a:bodyPr>
            <a:normAutofit/>
          </a:bodyPr>
          <a:lstStyle/>
          <a:p>
            <a:pPr lvl="0"/>
            <a:r>
              <a:rPr lang="de-DE" noProof="0" smtClean="0"/>
              <a:t>Bild durch Klicken auf Symbol hinzufügen</a:t>
            </a:r>
            <a:endParaRPr lang="de-DE" noProof="0" dirty="0"/>
          </a:p>
        </p:txBody>
      </p:sp>
      <p:sp>
        <p:nvSpPr>
          <p:cNvPr id="33" name="Textplatzhalter 32"/>
          <p:cNvSpPr>
            <a:spLocks noGrp="1"/>
          </p:cNvSpPr>
          <p:nvPr>
            <p:ph type="body" sz="quarter" idx="17"/>
          </p:nvPr>
        </p:nvSpPr>
        <p:spPr>
          <a:xfrm>
            <a:off x="1428728" y="6000769"/>
            <a:ext cx="7715272" cy="857232"/>
          </a:xfrm>
        </p:spPr>
        <p:txBody>
          <a:bodyPr/>
          <a:lstStyle>
            <a:lvl5pPr algn="r">
              <a:buNone/>
              <a:defRPr sz="1200" b="1" baseline="0"/>
            </a:lvl5pPr>
          </a:lstStyle>
          <a:p>
            <a:pPr lvl="0"/>
            <a:r>
              <a:rPr lang="de-DE" smtClean="0"/>
              <a:t>Textmasterformate durch Klicken bearbeiten</a:t>
            </a:r>
          </a:p>
          <a:p>
            <a:pPr lvl="1"/>
            <a:r>
              <a:rPr lang="de-DE" smtClean="0"/>
              <a:t>Zweite Ebene</a:t>
            </a:r>
          </a:p>
          <a:p>
            <a:pPr lvl="2"/>
            <a:r>
              <a:rPr lang="de-DE" smtClean="0"/>
              <a:t>Dritte Ebene</a:t>
            </a:r>
          </a:p>
        </p:txBody>
      </p:sp>
      <p:sp>
        <p:nvSpPr>
          <p:cNvPr id="18" name="Datumsplatzhalter 27"/>
          <p:cNvSpPr>
            <a:spLocks noGrp="1"/>
          </p:cNvSpPr>
          <p:nvPr>
            <p:ph type="dt" sz="half" idx="19"/>
          </p:nvPr>
        </p:nvSpPr>
        <p:spPr/>
        <p:txBody>
          <a:bodyPr/>
          <a:lstStyle>
            <a:lvl1pPr>
              <a:defRPr/>
            </a:lvl1pPr>
          </a:lstStyle>
          <a:p>
            <a:pPr>
              <a:defRPr/>
            </a:pPr>
            <a:fld id="{CA1C7AF7-3C8F-4980-9740-DB3C35F3852E}" type="datetime1">
              <a:rPr lang="de-DE"/>
              <a:pPr>
                <a:defRPr/>
              </a:pPr>
              <a:t>06.02.2014</a:t>
            </a:fld>
            <a:endParaRPr lang="de-DE"/>
          </a:p>
        </p:txBody>
      </p:sp>
      <p:sp>
        <p:nvSpPr>
          <p:cNvPr id="19" name="Foliennummernplatzhalter 28"/>
          <p:cNvSpPr>
            <a:spLocks noGrp="1"/>
          </p:cNvSpPr>
          <p:nvPr>
            <p:ph type="sldNum" sz="quarter" idx="20"/>
          </p:nvPr>
        </p:nvSpPr>
        <p:spPr/>
        <p:txBody>
          <a:bodyPr/>
          <a:lstStyle>
            <a:lvl1pPr>
              <a:defRPr/>
            </a:lvl1pPr>
          </a:lstStyle>
          <a:p>
            <a:pPr>
              <a:defRPr/>
            </a:pPr>
            <a:fld id="{0718FC10-563A-43B1-A75F-83217BD71D4C}" type="slidenum">
              <a:rPr lang="de-DE"/>
              <a:pPr>
                <a:defRPr/>
              </a:pPr>
              <a:t>‹Nr.›</a:t>
            </a:fld>
            <a:endParaRPr lang="de-DE"/>
          </a:p>
        </p:txBody>
      </p:sp>
      <p:sp>
        <p:nvSpPr>
          <p:cNvPr id="20" name="Fußzeilenplatzhalter 30"/>
          <p:cNvSpPr>
            <a:spLocks noGrp="1"/>
          </p:cNvSpPr>
          <p:nvPr>
            <p:ph type="ftr" sz="quarter" idx="21"/>
          </p:nvPr>
        </p:nvSpPr>
        <p:spPr/>
        <p:txBody>
          <a:bodyPr/>
          <a:lstStyle>
            <a:lvl1pPr>
              <a:defRPr/>
            </a:lvl1pPr>
          </a:lstStyle>
          <a:p>
            <a:pPr>
              <a:defRPr/>
            </a:pPr>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9"/>
          <p:cNvSpPr>
            <a:spLocks noGrp="1"/>
          </p:cNvSpPr>
          <p:nvPr>
            <p:ph type="dt" sz="half" idx="10"/>
          </p:nvPr>
        </p:nvSpPr>
        <p:spPr/>
        <p:txBody>
          <a:bodyPr/>
          <a:lstStyle>
            <a:lvl1pPr>
              <a:defRPr/>
            </a:lvl1pPr>
          </a:lstStyle>
          <a:p>
            <a:pPr>
              <a:defRPr/>
            </a:pPr>
            <a:fld id="{CE561D2A-7360-4809-87EE-03E32A629CEC}" type="datetime1">
              <a:rPr lang="de-DE"/>
              <a:pPr>
                <a:defRPr/>
              </a:pPr>
              <a:t>06.02.2014</a:t>
            </a:fld>
            <a:endParaRPr lang="de-DE"/>
          </a:p>
        </p:txBody>
      </p:sp>
      <p:sp>
        <p:nvSpPr>
          <p:cNvPr id="4" name="Fußzeilenplatzhalter 21"/>
          <p:cNvSpPr>
            <a:spLocks noGrp="1"/>
          </p:cNvSpPr>
          <p:nvPr>
            <p:ph type="ftr" sz="quarter" idx="11"/>
          </p:nvPr>
        </p:nvSpPr>
        <p:spPr/>
        <p:txBody>
          <a:bodyPr/>
          <a:lstStyle>
            <a:lvl1pPr>
              <a:defRPr/>
            </a:lvl1pPr>
          </a:lstStyle>
          <a:p>
            <a:pPr>
              <a:defRPr/>
            </a:pPr>
            <a:endParaRPr lang="de-DE"/>
          </a:p>
        </p:txBody>
      </p:sp>
      <p:sp>
        <p:nvSpPr>
          <p:cNvPr id="5" name="Foliennummernplatzhalter 17"/>
          <p:cNvSpPr>
            <a:spLocks noGrp="1"/>
          </p:cNvSpPr>
          <p:nvPr>
            <p:ph type="sldNum" sz="quarter" idx="12"/>
          </p:nvPr>
        </p:nvSpPr>
        <p:spPr/>
        <p:txBody>
          <a:bodyPr/>
          <a:lstStyle>
            <a:lvl1pPr>
              <a:defRPr/>
            </a:lvl1pPr>
          </a:lstStyle>
          <a:p>
            <a:pPr>
              <a:defRPr/>
            </a:pPr>
            <a:fld id="{BFBDC1CC-3247-46AA-8D03-E04A5353067B}"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extLst/>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7" name="Titel 6"/>
          <p:cNvSpPr>
            <a:spLocks noGrp="1"/>
          </p:cNvSpPr>
          <p:nvPr>
            <p:ph type="title"/>
          </p:nvPr>
        </p:nvSpPr>
        <p:spPr/>
        <p:txBody>
          <a:bodyPr rtlCol="0"/>
          <a:lstStyle>
            <a:lvl1pPr algn="ctr">
              <a:defRPr>
                <a:solidFill>
                  <a:schemeClr val="bg2">
                    <a:lumMod val="25000"/>
                  </a:schemeClr>
                </a:solidFill>
              </a:defRPr>
            </a:lvl1pPr>
            <a:extLst/>
          </a:lstStyle>
          <a:p>
            <a:r>
              <a:rPr lang="de-DE" dirty="0" smtClean="0"/>
              <a:t>Titelmasterformat durch Klicken bearbeiten</a:t>
            </a:r>
            <a:endParaRPr lang="en-US" dirty="0"/>
          </a:p>
        </p:txBody>
      </p:sp>
      <p:sp>
        <p:nvSpPr>
          <p:cNvPr id="4" name="Datumsplatzhalter 3"/>
          <p:cNvSpPr>
            <a:spLocks noGrp="1"/>
          </p:cNvSpPr>
          <p:nvPr>
            <p:ph type="dt" sz="half" idx="10"/>
          </p:nvPr>
        </p:nvSpPr>
        <p:spPr/>
        <p:txBody>
          <a:bodyPr/>
          <a:lstStyle>
            <a:lvl1pPr>
              <a:defRPr/>
            </a:lvl1pPr>
            <a:extLst/>
          </a:lstStyle>
          <a:p>
            <a:pPr>
              <a:defRPr/>
            </a:pPr>
            <a:endParaRPr lang="de-DE"/>
          </a:p>
        </p:txBody>
      </p:sp>
      <p:sp>
        <p:nvSpPr>
          <p:cNvPr id="5" name="Fußzeilenplatzhalter 4"/>
          <p:cNvSpPr>
            <a:spLocks noGrp="1"/>
          </p:cNvSpPr>
          <p:nvPr>
            <p:ph type="ftr" sz="quarter" idx="11"/>
          </p:nvPr>
        </p:nvSpPr>
        <p:spPr/>
        <p:txBody>
          <a:bodyPr/>
          <a:lstStyle>
            <a:lvl1pPr>
              <a:defRPr sz="1200">
                <a:solidFill>
                  <a:schemeClr val="bg2">
                    <a:lumMod val="25000"/>
                  </a:schemeClr>
                </a:solidFill>
                <a:latin typeface="Calibri" pitchFamily="34" charset="0"/>
              </a:defRPr>
            </a:lvl1pPr>
            <a:extLst/>
          </a:lstStyle>
          <a:p>
            <a:pPr>
              <a:defRPr/>
            </a:pPr>
            <a:endParaRPr lang="de-DE"/>
          </a:p>
        </p:txBody>
      </p:sp>
      <p:sp>
        <p:nvSpPr>
          <p:cNvPr id="6" name="Foliennummernplatzhalter 5"/>
          <p:cNvSpPr>
            <a:spLocks noGrp="1"/>
          </p:cNvSpPr>
          <p:nvPr>
            <p:ph type="sldNum" sz="quarter" idx="12"/>
          </p:nvPr>
        </p:nvSpPr>
        <p:spPr/>
        <p:txBody>
          <a:bodyPr/>
          <a:lstStyle>
            <a:lvl1pPr>
              <a:defRPr/>
            </a:lvl1pPr>
            <a:extLst/>
          </a:lstStyle>
          <a:p>
            <a:pPr>
              <a:defRPr/>
            </a:pPr>
            <a:fld id="{F8A0AE1C-0585-4DCB-80CC-96F417956EEE}"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1"/>
      </p:bgRef>
    </p:bg>
    <p:spTree>
      <p:nvGrpSpPr>
        <p:cNvPr id="1" name=""/>
        <p:cNvGrpSpPr/>
        <p:nvPr/>
      </p:nvGrpSpPr>
      <p:grpSpPr>
        <a:xfrm>
          <a:off x="0" y="0"/>
          <a:ext cx="0" cy="0"/>
          <a:chOff x="0" y="0"/>
          <a:chExt cx="0" cy="0"/>
        </a:xfrm>
      </p:grpSpPr>
      <p:sp>
        <p:nvSpPr>
          <p:cNvPr id="4" name="Eingekerbter Richtungspfeil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Eingekerbter Richtungspfeil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el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de-DE" smtClean="0"/>
              <a:t>Textmasterformate durch Klicken bearbeiten</a:t>
            </a:r>
          </a:p>
        </p:txBody>
      </p:sp>
      <p:sp>
        <p:nvSpPr>
          <p:cNvPr id="6" name="Datumsplatzhalter 3"/>
          <p:cNvSpPr>
            <a:spLocks noGrp="1"/>
          </p:cNvSpPr>
          <p:nvPr>
            <p:ph type="dt" sz="half" idx="10"/>
          </p:nvPr>
        </p:nvSpPr>
        <p:spPr/>
        <p:txBody>
          <a:bodyPr/>
          <a:lstStyle>
            <a:lvl1pPr>
              <a:defRPr/>
            </a:lvl1pPr>
            <a:extLst/>
          </a:lstStyle>
          <a:p>
            <a:pPr>
              <a:defRPr/>
            </a:pPr>
            <a:fld id="{6B324822-8A9E-4E90-AB17-F891D548F65E}" type="datetime1">
              <a:rPr lang="de-DE"/>
              <a:pPr>
                <a:defRPr/>
              </a:pPr>
              <a:t>06.02.2014</a:t>
            </a:fld>
            <a:endParaRPr lang="de-DE"/>
          </a:p>
        </p:txBody>
      </p:sp>
      <p:sp>
        <p:nvSpPr>
          <p:cNvPr id="7" name="Fußzeilenplatzhalter 4"/>
          <p:cNvSpPr>
            <a:spLocks noGrp="1"/>
          </p:cNvSpPr>
          <p:nvPr>
            <p:ph type="ftr" sz="quarter" idx="11"/>
          </p:nvPr>
        </p:nvSpPr>
        <p:spPr/>
        <p:txBody>
          <a:bodyPr/>
          <a:lstStyle>
            <a:lvl1pPr>
              <a:defRPr/>
            </a:lvl1pPr>
            <a:extLst/>
          </a:lstStyle>
          <a:p>
            <a:pPr>
              <a:defRPr/>
            </a:pPr>
            <a:endParaRPr lang="de-DE"/>
          </a:p>
        </p:txBody>
      </p:sp>
      <p:sp>
        <p:nvSpPr>
          <p:cNvPr id="8" name="Foliennummernplatzhalter 5"/>
          <p:cNvSpPr>
            <a:spLocks noGrp="1"/>
          </p:cNvSpPr>
          <p:nvPr>
            <p:ph type="sldNum" sz="quarter" idx="12"/>
          </p:nvPr>
        </p:nvSpPr>
        <p:spPr/>
        <p:txBody>
          <a:bodyPr/>
          <a:lstStyle>
            <a:lvl1pPr>
              <a:defRPr/>
            </a:lvl1pPr>
            <a:extLst/>
          </a:lstStyle>
          <a:p>
            <a:pPr>
              <a:defRPr/>
            </a:pPr>
            <a:fld id="{7FC2B12E-8D29-49F9-995D-9BC2064CDDD9}"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2">
        <a:schemeClr val="bg1"/>
      </p:bgRef>
    </p:bg>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8" name="Titel 7"/>
          <p:cNvSpPr>
            <a:spLocks noGrp="1"/>
          </p:cNvSpPr>
          <p:nvPr>
            <p:ph type="title"/>
          </p:nvPr>
        </p:nvSpPr>
        <p:spPr/>
        <p:txBody>
          <a:bodyPr rtlCol="0"/>
          <a:lstStyle>
            <a:extLst/>
          </a:lstStyle>
          <a:p>
            <a:r>
              <a:rPr lang="de-DE" smtClean="0"/>
              <a:t>Titelmasterformat durch Klicken bearbeiten</a:t>
            </a:r>
            <a:endParaRPr lang="en-US"/>
          </a:p>
        </p:txBody>
      </p:sp>
      <p:sp>
        <p:nvSpPr>
          <p:cNvPr id="5" name="Datumsplatzhalter 4"/>
          <p:cNvSpPr>
            <a:spLocks noGrp="1"/>
          </p:cNvSpPr>
          <p:nvPr>
            <p:ph type="dt" sz="half" idx="10"/>
          </p:nvPr>
        </p:nvSpPr>
        <p:spPr/>
        <p:txBody>
          <a:bodyPr/>
          <a:lstStyle>
            <a:lvl1pPr>
              <a:defRPr/>
            </a:lvl1pPr>
            <a:extLst/>
          </a:lstStyle>
          <a:p>
            <a:pPr>
              <a:defRPr/>
            </a:pPr>
            <a:fld id="{C1D38456-69BF-4E77-844F-1B1B86C4731C}" type="datetime1">
              <a:rPr lang="de-DE"/>
              <a:pPr>
                <a:defRPr/>
              </a:pPr>
              <a:t>06.02.2014</a:t>
            </a:fld>
            <a:endParaRPr lang="de-DE"/>
          </a:p>
        </p:txBody>
      </p:sp>
      <p:sp>
        <p:nvSpPr>
          <p:cNvPr id="6" name="Fußzeilenplatzhalter 5"/>
          <p:cNvSpPr>
            <a:spLocks noGrp="1"/>
          </p:cNvSpPr>
          <p:nvPr>
            <p:ph type="ftr" sz="quarter" idx="11"/>
          </p:nvPr>
        </p:nvSpPr>
        <p:spPr/>
        <p:txBody>
          <a:bodyPr/>
          <a:lstStyle>
            <a:lvl1pPr>
              <a:defRPr/>
            </a:lvl1pPr>
            <a:extLst/>
          </a:lstStyle>
          <a:p>
            <a:pPr>
              <a:defRPr/>
            </a:pPr>
            <a:endParaRPr lang="de-DE"/>
          </a:p>
        </p:txBody>
      </p:sp>
      <p:sp>
        <p:nvSpPr>
          <p:cNvPr id="7" name="Foliennummernplatzhalter 6"/>
          <p:cNvSpPr>
            <a:spLocks noGrp="1"/>
          </p:cNvSpPr>
          <p:nvPr>
            <p:ph type="sldNum" sz="quarter" idx="12"/>
          </p:nvPr>
        </p:nvSpPr>
        <p:spPr/>
        <p:txBody>
          <a:bodyPr/>
          <a:lstStyle>
            <a:lvl1pPr>
              <a:defRPr/>
            </a:lvl1pPr>
            <a:extLst/>
          </a:lstStyle>
          <a:p>
            <a:pPr>
              <a:defRPr/>
            </a:pPr>
            <a:fld id="{179A99A0-00E1-44B7-83D2-D8D72C049F35}"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lstStyle>
            <a:lvl1pPr>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4" name="Textplatzhalt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5" name="Inhaltsplatzhalt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Inhaltsplatzhalt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lvl1pPr>
              <a:defRPr/>
            </a:lvl1pPr>
            <a:extLst/>
          </a:lstStyle>
          <a:p>
            <a:pPr>
              <a:defRPr/>
            </a:pPr>
            <a:fld id="{157E0FC8-61AD-4A87-881F-B635766EC59D}" type="datetime1">
              <a:rPr lang="de-DE"/>
              <a:pPr>
                <a:defRPr/>
              </a:pPr>
              <a:t>06.02.2014</a:t>
            </a:fld>
            <a:endParaRPr lang="de-DE"/>
          </a:p>
        </p:txBody>
      </p:sp>
      <p:sp>
        <p:nvSpPr>
          <p:cNvPr id="8" name="Fußzeilenplatzhalter 7"/>
          <p:cNvSpPr>
            <a:spLocks noGrp="1"/>
          </p:cNvSpPr>
          <p:nvPr>
            <p:ph type="ftr" sz="quarter" idx="11"/>
          </p:nvPr>
        </p:nvSpPr>
        <p:spPr/>
        <p:txBody>
          <a:bodyPr/>
          <a:lstStyle>
            <a:lvl1pPr>
              <a:defRPr/>
            </a:lvl1pPr>
            <a:extLst/>
          </a:lstStyle>
          <a:p>
            <a:pPr>
              <a:defRPr/>
            </a:pPr>
            <a:endParaRPr lang="de-DE"/>
          </a:p>
        </p:txBody>
      </p:sp>
      <p:sp>
        <p:nvSpPr>
          <p:cNvPr id="9" name="Foliennummernplatzhalter 8"/>
          <p:cNvSpPr>
            <a:spLocks noGrp="1"/>
          </p:cNvSpPr>
          <p:nvPr>
            <p:ph type="sldNum" sz="quarter" idx="12"/>
          </p:nvPr>
        </p:nvSpPr>
        <p:spPr/>
        <p:txBody>
          <a:bodyPr/>
          <a:lstStyle>
            <a:lvl1pPr>
              <a:defRPr/>
            </a:lvl1pPr>
            <a:extLst/>
          </a:lstStyle>
          <a:p>
            <a:pPr>
              <a:defRPr/>
            </a:pPr>
            <a:fld id="{BED49F42-FA2E-4504-8335-95C9EA7EA9B1}"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Ref idx="1002">
        <a:schemeClr val="bg1"/>
      </p:bgRef>
    </p:bg>
    <p:spTree>
      <p:nvGrpSpPr>
        <p:cNvPr id="1" name=""/>
        <p:cNvGrpSpPr/>
        <p:nvPr/>
      </p:nvGrpSpPr>
      <p:grpSpPr>
        <a:xfrm>
          <a:off x="0" y="0"/>
          <a:ext cx="0" cy="0"/>
          <a:chOff x="0" y="0"/>
          <a:chExt cx="0" cy="0"/>
        </a:xfrm>
      </p:grpSpPr>
      <p:sp>
        <p:nvSpPr>
          <p:cNvPr id="6" name="Titel 5"/>
          <p:cNvSpPr>
            <a:spLocks noGrp="1"/>
          </p:cNvSpPr>
          <p:nvPr>
            <p:ph type="title"/>
          </p:nvPr>
        </p:nvSpPr>
        <p:spPr/>
        <p:txBody>
          <a:bodyPr rtlCol="0"/>
          <a:lstStyle>
            <a:extLst/>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lvl1pPr>
              <a:defRPr/>
            </a:lvl1pPr>
            <a:extLst/>
          </a:lstStyle>
          <a:p>
            <a:pPr>
              <a:defRPr/>
            </a:pPr>
            <a:fld id="{832525F1-780C-49FB-BB01-1A1CBC388429}" type="datetime1">
              <a:rPr lang="de-DE"/>
              <a:pPr>
                <a:defRPr/>
              </a:pPr>
              <a:t>06.02.2014</a:t>
            </a:fld>
            <a:endParaRPr lang="de-DE"/>
          </a:p>
        </p:txBody>
      </p:sp>
      <p:sp>
        <p:nvSpPr>
          <p:cNvPr id="4" name="Fußzeilenplatzhalter 3"/>
          <p:cNvSpPr>
            <a:spLocks noGrp="1"/>
          </p:cNvSpPr>
          <p:nvPr>
            <p:ph type="ftr" sz="quarter" idx="11"/>
          </p:nvPr>
        </p:nvSpPr>
        <p:spPr/>
        <p:txBody>
          <a:bodyPr/>
          <a:lstStyle>
            <a:lvl1pPr>
              <a:defRPr/>
            </a:lvl1pPr>
            <a:extLst/>
          </a:lstStyle>
          <a:p>
            <a:pPr>
              <a:defRPr/>
            </a:pPr>
            <a:endParaRPr lang="de-DE"/>
          </a:p>
        </p:txBody>
      </p:sp>
      <p:sp>
        <p:nvSpPr>
          <p:cNvPr id="5" name="Foliennummernplatzhalter 4"/>
          <p:cNvSpPr>
            <a:spLocks noGrp="1"/>
          </p:cNvSpPr>
          <p:nvPr>
            <p:ph type="sldNum" sz="quarter" idx="12"/>
          </p:nvPr>
        </p:nvSpPr>
        <p:spPr/>
        <p:txBody>
          <a:bodyPr/>
          <a:lstStyle>
            <a:lvl1pPr>
              <a:defRPr/>
            </a:lvl1pPr>
            <a:extLst/>
          </a:lstStyle>
          <a:p>
            <a:pPr>
              <a:defRPr/>
            </a:pPr>
            <a:fld id="{5FCFBE6F-D936-40DF-8B37-F16B1EAB3EA8}"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9"/>
          <p:cNvSpPr>
            <a:spLocks noGrp="1"/>
          </p:cNvSpPr>
          <p:nvPr>
            <p:ph type="dt" sz="half" idx="10"/>
          </p:nvPr>
        </p:nvSpPr>
        <p:spPr/>
        <p:txBody>
          <a:bodyPr/>
          <a:lstStyle>
            <a:lvl1pPr>
              <a:defRPr/>
            </a:lvl1pPr>
          </a:lstStyle>
          <a:p>
            <a:pPr>
              <a:defRPr/>
            </a:pPr>
            <a:fld id="{A904A497-8202-44A0-8017-3D5CC3F7BB30}" type="datetime1">
              <a:rPr lang="de-DE"/>
              <a:pPr>
                <a:defRPr/>
              </a:pPr>
              <a:t>06.02.2014</a:t>
            </a:fld>
            <a:endParaRPr lang="de-DE"/>
          </a:p>
        </p:txBody>
      </p:sp>
      <p:sp>
        <p:nvSpPr>
          <p:cNvPr id="3" name="Fußzeilenplatzhalter 21"/>
          <p:cNvSpPr>
            <a:spLocks noGrp="1"/>
          </p:cNvSpPr>
          <p:nvPr>
            <p:ph type="ftr" sz="quarter" idx="11"/>
          </p:nvPr>
        </p:nvSpPr>
        <p:spPr/>
        <p:txBody>
          <a:bodyPr/>
          <a:lstStyle>
            <a:lvl1pPr>
              <a:defRPr/>
            </a:lvl1pPr>
          </a:lstStyle>
          <a:p>
            <a:pPr>
              <a:defRPr/>
            </a:pPr>
            <a:endParaRPr lang="de-DE"/>
          </a:p>
        </p:txBody>
      </p:sp>
      <p:sp>
        <p:nvSpPr>
          <p:cNvPr id="4" name="Foliennummernplatzhalter 17"/>
          <p:cNvSpPr>
            <a:spLocks noGrp="1"/>
          </p:cNvSpPr>
          <p:nvPr>
            <p:ph type="sldNum" sz="quarter" idx="12"/>
          </p:nvPr>
        </p:nvSpPr>
        <p:spPr/>
        <p:txBody>
          <a:bodyPr/>
          <a:lstStyle>
            <a:lvl1pPr>
              <a:defRPr/>
            </a:lvl1pPr>
          </a:lstStyle>
          <a:p>
            <a:pPr>
              <a:defRPr/>
            </a:pPr>
            <a:fld id="{6D2DC940-3277-4BBE-AAB2-2E0F1629A8C0}"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de-DE" smtClean="0"/>
              <a:t>Titelmasterformat durch Klicken bearbeiten</a:t>
            </a:r>
            <a:endParaRPr lang="en-US"/>
          </a:p>
        </p:txBody>
      </p:sp>
      <p:sp>
        <p:nvSpPr>
          <p:cNvPr id="3" name="Textplatzhalt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de-DE" smtClean="0"/>
              <a:t>Textmasterformate durch Klicken bearbeiten</a:t>
            </a:r>
          </a:p>
        </p:txBody>
      </p:sp>
      <p:sp>
        <p:nvSpPr>
          <p:cNvPr id="4" name="Inhaltsplatzhalt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lvl1pPr>
              <a:defRPr/>
            </a:lvl1pPr>
            <a:extLst/>
          </a:lstStyle>
          <a:p>
            <a:pPr>
              <a:defRPr/>
            </a:pPr>
            <a:fld id="{B4B4DA52-2175-48ED-945D-61A0F3916556}" type="datetime1">
              <a:rPr lang="de-DE"/>
              <a:pPr>
                <a:defRPr/>
              </a:pPr>
              <a:t>06.02.2014</a:t>
            </a:fld>
            <a:endParaRPr lang="de-DE"/>
          </a:p>
        </p:txBody>
      </p:sp>
      <p:sp>
        <p:nvSpPr>
          <p:cNvPr id="6" name="Fußzeilenplatzhalter 5"/>
          <p:cNvSpPr>
            <a:spLocks noGrp="1"/>
          </p:cNvSpPr>
          <p:nvPr>
            <p:ph type="ftr" sz="quarter" idx="11"/>
          </p:nvPr>
        </p:nvSpPr>
        <p:spPr/>
        <p:txBody>
          <a:bodyPr/>
          <a:lstStyle>
            <a:lvl1pPr>
              <a:defRPr/>
            </a:lvl1pPr>
            <a:extLst/>
          </a:lstStyle>
          <a:p>
            <a:pPr>
              <a:defRPr/>
            </a:pPr>
            <a:endParaRPr lang="de-DE"/>
          </a:p>
        </p:txBody>
      </p:sp>
      <p:sp>
        <p:nvSpPr>
          <p:cNvPr id="7" name="Foliennummernplatzhalter 6"/>
          <p:cNvSpPr>
            <a:spLocks noGrp="1"/>
          </p:cNvSpPr>
          <p:nvPr>
            <p:ph type="sldNum" sz="quarter" idx="12"/>
          </p:nvPr>
        </p:nvSpPr>
        <p:spPr/>
        <p:txBody>
          <a:bodyPr/>
          <a:lstStyle>
            <a:lvl1pPr>
              <a:defRPr/>
            </a:lvl1pPr>
            <a:extLst/>
          </a:lstStyle>
          <a:p>
            <a:pPr>
              <a:defRPr/>
            </a:pPr>
            <a:fld id="{2727181C-5873-4C8F-9C06-96B2696FB888}"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5" name="Freihand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ihand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echtwinkliges Dreieck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Gerade Verbindung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ingekerbter Richtungspfeil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Eingekerbter Richtungspfeil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platzhalt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de-DE" smtClean="0"/>
              <a:t>Textmasterformate durch Klicken bearbeiten</a:t>
            </a:r>
          </a:p>
        </p:txBody>
      </p:sp>
      <p:sp>
        <p:nvSpPr>
          <p:cNvPr id="3" name="Bildplatzhalt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de-DE" noProof="0" smtClean="0"/>
              <a:t>Bild durch Klicken auf Symbol hinzufügen</a:t>
            </a:r>
            <a:endParaRPr lang="en-US" noProof="0" dirty="0"/>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de-DE" smtClean="0"/>
              <a:t>Titelmasterformat durch Klicken bearbeiten</a:t>
            </a:r>
            <a:endParaRPr lang="en-US"/>
          </a:p>
        </p:txBody>
      </p:sp>
      <p:sp>
        <p:nvSpPr>
          <p:cNvPr id="11" name="Datumsplatzhalter 4"/>
          <p:cNvSpPr>
            <a:spLocks noGrp="1"/>
          </p:cNvSpPr>
          <p:nvPr>
            <p:ph type="dt" sz="half" idx="10"/>
          </p:nvPr>
        </p:nvSpPr>
        <p:spPr/>
        <p:txBody>
          <a:bodyPr/>
          <a:lstStyle>
            <a:lvl1pPr>
              <a:defRPr>
                <a:solidFill>
                  <a:schemeClr val="tx1"/>
                </a:solidFill>
              </a:defRPr>
            </a:lvl1pPr>
            <a:extLst/>
          </a:lstStyle>
          <a:p>
            <a:pPr>
              <a:defRPr/>
            </a:pPr>
            <a:fld id="{AEB89F0D-460B-48B8-B7F1-F90FD726CC44}" type="datetime1">
              <a:rPr lang="de-DE"/>
              <a:pPr>
                <a:defRPr/>
              </a:pPr>
              <a:t>06.02.2014</a:t>
            </a:fld>
            <a:endParaRPr lang="de-DE"/>
          </a:p>
        </p:txBody>
      </p:sp>
      <p:sp>
        <p:nvSpPr>
          <p:cNvPr id="12" name="Fußzeilenplatzhalter 5"/>
          <p:cNvSpPr>
            <a:spLocks noGrp="1"/>
          </p:cNvSpPr>
          <p:nvPr>
            <p:ph type="ftr" sz="quarter" idx="11"/>
          </p:nvPr>
        </p:nvSpPr>
        <p:spPr/>
        <p:txBody>
          <a:bodyPr/>
          <a:lstStyle>
            <a:lvl1pPr>
              <a:defRPr>
                <a:solidFill>
                  <a:schemeClr val="tx1"/>
                </a:solidFill>
              </a:defRPr>
            </a:lvl1pPr>
            <a:extLst/>
          </a:lstStyle>
          <a:p>
            <a:pPr>
              <a:defRPr/>
            </a:pPr>
            <a:endParaRPr lang="de-DE"/>
          </a:p>
        </p:txBody>
      </p:sp>
      <p:sp>
        <p:nvSpPr>
          <p:cNvPr id="13" name="Foliennummernplatzhalter 6"/>
          <p:cNvSpPr>
            <a:spLocks noGrp="1"/>
          </p:cNvSpPr>
          <p:nvPr>
            <p:ph type="sldNum" sz="quarter" idx="12"/>
          </p:nvPr>
        </p:nvSpPr>
        <p:spPr/>
        <p:txBody>
          <a:bodyPr/>
          <a:lstStyle>
            <a:lvl1pPr>
              <a:defRPr>
                <a:solidFill>
                  <a:schemeClr val="tx1"/>
                </a:solidFill>
              </a:defRPr>
            </a:lvl1pPr>
            <a:extLst/>
          </a:lstStyle>
          <a:p>
            <a:pPr>
              <a:defRPr/>
            </a:pPr>
            <a:fld id="{3B2F3803-E0B2-4ABE-A924-3F384A8797BB}"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ihand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ihand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echtwinkliges Dreieck 13"/>
          <p:cNvSpPr>
            <a:spLocks/>
          </p:cNvSpPr>
          <p:nvPr/>
        </p:nvSpPr>
        <p:spPr bwMode="auto">
          <a:xfrm>
            <a:off x="-6042" y="5791253"/>
            <a:ext cx="3402314" cy="1080868"/>
          </a:xfrm>
          <a:prstGeom prst="rtTriangle">
            <a:avLst/>
          </a:prstGeom>
          <a:blipFill>
            <a:blip r:embed="rId15"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Gerade Verbindung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elplatzhalt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de-DE" smtClean="0"/>
              <a:t>Titelmasterformat durch Klicken bearbeiten</a:t>
            </a:r>
            <a:endParaRPr lang="en-US"/>
          </a:p>
        </p:txBody>
      </p:sp>
      <p:sp>
        <p:nvSpPr>
          <p:cNvPr id="1033" name="Textplatzhalt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0" name="Datumsplatzhalt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cs typeface="Arial" charset="0"/>
              </a:defRPr>
            </a:lvl1pPr>
            <a:extLst/>
          </a:lstStyle>
          <a:p>
            <a:pPr>
              <a:defRPr/>
            </a:pPr>
            <a:fld id="{2E359293-7B9B-4587-94DA-02DB123D3898}" type="datetime1">
              <a:rPr lang="de-DE"/>
              <a:pPr>
                <a:defRPr/>
              </a:pPr>
              <a:t>06.02.2014</a:t>
            </a:fld>
            <a:endParaRPr lang="de-DE"/>
          </a:p>
        </p:txBody>
      </p:sp>
      <p:sp>
        <p:nvSpPr>
          <p:cNvPr id="22" name="Fußzeilenplatzhalt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cs typeface="Arial" charset="0"/>
              </a:defRPr>
            </a:lvl1pPr>
            <a:extLst/>
          </a:lstStyle>
          <a:p>
            <a:pPr>
              <a:defRPr/>
            </a:pPr>
            <a:endParaRPr lang="de-DE"/>
          </a:p>
        </p:txBody>
      </p:sp>
      <p:sp>
        <p:nvSpPr>
          <p:cNvPr id="18" name="Foliennummernplatzhalt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latin typeface="Arial" charset="0"/>
                <a:cs typeface="Arial" charset="0"/>
              </a:defRPr>
            </a:lvl1pPr>
            <a:extLst/>
          </a:lstStyle>
          <a:p>
            <a:pPr>
              <a:defRPr/>
            </a:pPr>
            <a:fld id="{084E1D72-6310-48D7-A744-ACB2193EC477}"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03" r:id="rId7"/>
    <p:sldLayoutId id="2147483913" r:id="rId8"/>
    <p:sldLayoutId id="2147483914" r:id="rId9"/>
    <p:sldLayoutId id="2147483904" r:id="rId10"/>
    <p:sldLayoutId id="2147483905" r:id="rId11"/>
    <p:sldLayoutId id="2147483915" r:id="rId12"/>
    <p:sldLayoutId id="2147483906" r:id="rId13"/>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4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ctrTitle"/>
          </p:nvPr>
        </p:nvSpPr>
        <p:spPr>
          <a:xfrm>
            <a:off x="714348" y="1071546"/>
            <a:ext cx="7772400" cy="2428892"/>
          </a:xfrm>
        </p:spPr>
        <p:txBody>
          <a:bodyPr>
            <a:noAutofit/>
          </a:bodyPr>
          <a:lstStyle/>
          <a:p>
            <a:pPr algn="ctr" eaLnBrk="1" fontAlgn="auto" hangingPunct="1">
              <a:spcAft>
                <a:spcPts val="0"/>
              </a:spcAft>
              <a:defRPr/>
            </a:pPr>
            <a:r>
              <a:rPr lang="de-DE" sz="3600" dirty="0" smtClean="0">
                <a:latin typeface="Calibri" pitchFamily="34" charset="0"/>
              </a:rPr>
              <a:t>Zweites Gesetz zur Modernisierung des Dienstrechts in Hessen</a:t>
            </a:r>
            <a:br>
              <a:rPr lang="de-DE" sz="3600" dirty="0" smtClean="0">
                <a:latin typeface="Calibri" pitchFamily="34" charset="0"/>
              </a:rPr>
            </a:br>
            <a:r>
              <a:rPr lang="de-DE" sz="3600" dirty="0" smtClean="0">
                <a:latin typeface="Calibri" pitchFamily="34" charset="0"/>
              </a:rPr>
              <a:t>(2. </a:t>
            </a:r>
            <a:r>
              <a:rPr lang="de-DE" sz="3600" dirty="0" err="1" smtClean="0">
                <a:latin typeface="Calibri" pitchFamily="34" charset="0"/>
              </a:rPr>
              <a:t>DRModG</a:t>
            </a:r>
            <a:r>
              <a:rPr lang="de-DE" sz="3600" dirty="0" smtClean="0">
                <a:latin typeface="Calibri" pitchFamily="34" charset="0"/>
              </a:rPr>
              <a:t>)</a:t>
            </a:r>
          </a:p>
        </p:txBody>
      </p:sp>
      <p:sp>
        <p:nvSpPr>
          <p:cNvPr id="11267" name="Untertitel 2"/>
          <p:cNvSpPr>
            <a:spLocks noGrp="1"/>
          </p:cNvSpPr>
          <p:nvPr>
            <p:ph type="subTitle" idx="1"/>
          </p:nvPr>
        </p:nvSpPr>
        <p:spPr>
          <a:xfrm>
            <a:off x="685800" y="3611563"/>
            <a:ext cx="7772400" cy="1200150"/>
          </a:xfrm>
        </p:spPr>
        <p:txBody>
          <a:bodyPr/>
          <a:lstStyle/>
          <a:p>
            <a:pPr marR="0" algn="ctr" eaLnBrk="1" hangingPunct="1">
              <a:buFont typeface="Arial" charset="0"/>
              <a:buNone/>
            </a:pPr>
            <a:r>
              <a:rPr lang="de-DE" b="1" smtClean="0">
                <a:latin typeface="Calibri" pitchFamily="34" charset="0"/>
              </a:rPr>
              <a:t>Hintergründe, wesentliche Inhalte </a:t>
            </a:r>
          </a:p>
          <a:p>
            <a:pPr marR="0" algn="ctr" eaLnBrk="1" hangingPunct="1">
              <a:buFont typeface="Arial" charset="0"/>
              <a:buNone/>
            </a:pPr>
            <a:r>
              <a:rPr lang="de-DE" b="1" smtClean="0">
                <a:latin typeface="Calibri" pitchFamily="34" charset="0"/>
              </a:rPr>
              <a:t>&amp; Konsequenzen</a:t>
            </a:r>
          </a:p>
        </p:txBody>
      </p:sp>
      <p:pic>
        <p:nvPicPr>
          <p:cNvPr id="11268" name="Picture 5" descr="Ver_1rot"/>
          <p:cNvPicPr>
            <a:picLocks noChangeAspect="1" noChangeArrowheads="1"/>
          </p:cNvPicPr>
          <p:nvPr/>
        </p:nvPicPr>
        <p:blipFill>
          <a:blip r:embed="rId3" cstate="print"/>
          <a:srcRect/>
          <a:stretch>
            <a:fillRect/>
          </a:stretch>
        </p:blipFill>
        <p:spPr bwMode="auto">
          <a:xfrm>
            <a:off x="7286625" y="428625"/>
            <a:ext cx="1219200"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Es wird ein vollständiges, eigenes HBesG geschaffen, das das BBesG i. d. F. v. 31.08.2006 ablöst.</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Grundsatz der „</a:t>
            </a:r>
            <a:r>
              <a:rPr lang="de-DE" i="1" dirty="0" smtClean="0"/>
              <a:t>funktionsgerechten Besoldung</a:t>
            </a:r>
            <a:r>
              <a:rPr lang="de-DE" dirty="0" smtClean="0"/>
              <a:t>“ bleibt (§§ 21, 22 HBesG)</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err="1" smtClean="0"/>
              <a:t>Stellenobergrenzenregelungen</a:t>
            </a:r>
            <a:r>
              <a:rPr lang="de-DE" dirty="0" smtClean="0"/>
              <a:t> bleiben (§ 27 HBesG)</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Erstmalige gesetzliche Regelung, wann Besoldungsansprüche verjähren: nach 3 Jahren (§ 13 HBesG, § 195 BGB),</a:t>
            </a:r>
          </a:p>
          <a:p>
            <a:pPr marL="900000" lvl="1" indent="-180000" eaLnBrk="1" fontAlgn="auto" hangingPunct="1">
              <a:spcBef>
                <a:spcPts val="0"/>
              </a:spcBef>
              <a:spcAft>
                <a:spcPts val="0"/>
              </a:spcAft>
              <a:buFont typeface="Wingdings" pitchFamily="2" charset="2"/>
              <a:buChar char="Ø"/>
              <a:defRPr/>
            </a:pPr>
            <a:endParaRPr lang="de-DE" dirty="0" smtClean="0"/>
          </a:p>
          <a:p>
            <a:pPr marL="900000" lvl="1" indent="-428625" eaLnBrk="1" fontAlgn="auto" hangingPunct="1">
              <a:spcBef>
                <a:spcPts val="324"/>
              </a:spcBef>
              <a:spcAft>
                <a:spcPts val="0"/>
              </a:spcAft>
              <a:buFont typeface="Verdana" pitchFamily="34" charset="0"/>
              <a:buNone/>
              <a:defRPr/>
            </a:pPr>
            <a:endParaRPr lang="de-DE" dirty="0" smtClean="0"/>
          </a:p>
          <a:p>
            <a:pPr marL="914400" lvl="1" indent="-514350" eaLnBrk="1" fontAlgn="auto" hangingPunct="1">
              <a:spcBef>
                <a:spcPts val="324"/>
              </a:spcBef>
              <a:spcAft>
                <a:spcPts val="0"/>
              </a:spcAft>
              <a:buFont typeface="Verdana" pitchFamily="34" charset="0"/>
              <a:buNone/>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741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056FCC6-5C92-4510-86C5-191E0829E976}" type="slidenum">
              <a:rPr lang="de-DE" smtClean="0"/>
              <a:pPr/>
              <a:t>10</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Besoldungsrecht</a:t>
            </a:r>
          </a:p>
        </p:txBody>
      </p:sp>
      <p:sp>
        <p:nvSpPr>
          <p:cNvPr id="1741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7414" name="Picture 55" descr="Ver_1rot"/>
          <p:cNvPicPr>
            <a:picLocks noChangeAspect="1" noChangeArrowheads="1"/>
          </p:cNvPicPr>
          <p:nvPr/>
        </p:nvPicPr>
        <p:blipFill>
          <a:blip r:embed="rId3" cstate="print"/>
          <a:srcRect/>
          <a:stretch>
            <a:fillRect/>
          </a:stretch>
        </p:blipFill>
        <p:spPr bwMode="auto">
          <a:xfrm>
            <a:off x="7668344" y="5301208"/>
            <a:ext cx="1004887" cy="9328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340769"/>
            <a:ext cx="8229600" cy="4896520"/>
          </a:xfrm>
        </p:spPr>
        <p:txBody>
          <a:bodyPr rtlCol="0">
            <a:normAutofit/>
          </a:bodyPr>
          <a:lstStyle/>
          <a:p>
            <a:pPr marL="514350" lvl="1" indent="-428625" eaLnBrk="1" fontAlgn="auto" hangingPunct="1">
              <a:spcBef>
                <a:spcPts val="324"/>
              </a:spcBef>
              <a:spcAft>
                <a:spcPts val="0"/>
              </a:spcAft>
              <a:buNone/>
              <a:defRPr/>
            </a:pPr>
            <a:endParaRPr lang="de-DE" dirty="0" smtClean="0"/>
          </a:p>
          <a:p>
            <a:pPr marL="514350" indent="-514350" eaLnBrk="1" fontAlgn="auto" hangingPunct="1">
              <a:spcAft>
                <a:spcPts val="0"/>
              </a:spcAft>
              <a:buNone/>
              <a:defRPr/>
            </a:pPr>
            <a:endParaRPr lang="de-DE" dirty="0" smtClean="0"/>
          </a:p>
        </p:txBody>
      </p:sp>
      <p:sp>
        <p:nvSpPr>
          <p:cNvPr id="1843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9A73FF2-0CD5-4BBB-87C4-262C1187CFA8}" type="slidenum">
              <a:rPr lang="de-DE" smtClean="0"/>
              <a:pPr/>
              <a:t>11</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Besoldungsrecht</a:t>
            </a:r>
          </a:p>
        </p:txBody>
      </p:sp>
      <p:sp>
        <p:nvSpPr>
          <p:cNvPr id="18437"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8438"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8" name="Rechteck 7"/>
          <p:cNvSpPr/>
          <p:nvPr/>
        </p:nvSpPr>
        <p:spPr>
          <a:xfrm>
            <a:off x="683568" y="1340768"/>
            <a:ext cx="7560840" cy="3724096"/>
          </a:xfrm>
          <a:prstGeom prst="rect">
            <a:avLst/>
          </a:prstGeom>
        </p:spPr>
        <p:txBody>
          <a:bodyPr wrap="square">
            <a:spAutoFit/>
          </a:bodyPr>
          <a:lstStyle/>
          <a:p>
            <a:pPr marL="514350" lvl="1" indent="-428625" eaLnBrk="1" fontAlgn="auto" hangingPunct="1">
              <a:spcBef>
                <a:spcPts val="324"/>
              </a:spcBef>
              <a:spcAft>
                <a:spcPts val="0"/>
              </a:spcAft>
              <a:buFont typeface="Verdana"/>
              <a:buBlip>
                <a:blip r:embed="rId3"/>
              </a:buBlip>
              <a:defRPr/>
            </a:pPr>
            <a:r>
              <a:rPr lang="de-DE" dirty="0" smtClean="0"/>
              <a:t>System der familienbezogenen Bestandteile bleibt (§ 43 HBesG):</a:t>
            </a:r>
          </a:p>
          <a:p>
            <a:pPr marL="514350" lvl="1" indent="-428625" algn="ctr" eaLnBrk="1" fontAlgn="auto" hangingPunct="1">
              <a:spcBef>
                <a:spcPts val="324"/>
              </a:spcBef>
              <a:spcAft>
                <a:spcPts val="0"/>
              </a:spcAft>
              <a:defRPr/>
            </a:pPr>
            <a:r>
              <a:rPr lang="de-DE" sz="1200" dirty="0" smtClean="0">
                <a:latin typeface="Calibri" pitchFamily="34" charset="0"/>
                <a:cs typeface="Calibri" pitchFamily="34" charset="0"/>
              </a:rPr>
              <a:t>Beträge 01.03. bis 31.03.2014 (</a:t>
            </a:r>
            <a:r>
              <a:rPr lang="de-DE" sz="1200" dirty="0" err="1" smtClean="0">
                <a:latin typeface="Calibri" pitchFamily="34" charset="0"/>
                <a:cs typeface="Calibri" pitchFamily="34" charset="0"/>
              </a:rPr>
              <a:t>HBesVAnpG</a:t>
            </a:r>
            <a:r>
              <a:rPr lang="de-DE" sz="1200" dirty="0" smtClean="0">
                <a:latin typeface="Calibri" pitchFamily="34" charset="0"/>
                <a:cs typeface="Calibri" pitchFamily="34" charset="0"/>
              </a:rPr>
              <a:t> 2013/2014)</a:t>
            </a:r>
          </a:p>
          <a:p>
            <a:pPr marL="514350" lvl="1" indent="-428625" eaLnBrk="1" fontAlgn="auto" hangingPunct="1">
              <a:spcBef>
                <a:spcPts val="324"/>
              </a:spcBef>
              <a:spcAft>
                <a:spcPts val="0"/>
              </a:spcAft>
              <a:defRPr/>
            </a:pPr>
            <a:endParaRPr lang="de-DE" dirty="0" smtClean="0"/>
          </a:p>
          <a:p>
            <a:pPr marL="514350" lvl="1" indent="-428625" eaLnBrk="1" fontAlgn="auto" hangingPunct="1">
              <a:spcBef>
                <a:spcPts val="324"/>
              </a:spcBef>
              <a:spcAft>
                <a:spcPts val="0"/>
              </a:spcAft>
              <a:defRPr/>
            </a:pPr>
            <a:endParaRPr lang="de-DE" dirty="0" smtClean="0"/>
          </a:p>
          <a:p>
            <a:pPr marL="514350" lvl="1" indent="-428625" eaLnBrk="1" fontAlgn="auto" hangingPunct="1">
              <a:spcBef>
                <a:spcPts val="324"/>
              </a:spcBef>
              <a:spcAft>
                <a:spcPts val="0"/>
              </a:spcAft>
              <a:defRPr/>
            </a:pPr>
            <a:endParaRPr lang="de-DE" dirty="0" smtClean="0"/>
          </a:p>
          <a:p>
            <a:pPr fontAlgn="t"/>
            <a:endParaRPr lang="de-DE" b="1" dirty="0" smtClean="0"/>
          </a:p>
          <a:p>
            <a:pPr fontAlgn="t"/>
            <a:endParaRPr lang="de-DE" b="1" dirty="0" smtClean="0"/>
          </a:p>
          <a:p>
            <a:pPr fontAlgn="t"/>
            <a:endParaRPr lang="de-DE" b="1" dirty="0" smtClean="0"/>
          </a:p>
          <a:p>
            <a:pPr marL="514350" lvl="1" indent="-428625" eaLnBrk="1" fontAlgn="auto" hangingPunct="1">
              <a:spcBef>
                <a:spcPts val="324"/>
              </a:spcBef>
              <a:spcAft>
                <a:spcPts val="0"/>
              </a:spcAft>
              <a:buFont typeface="Verdana"/>
              <a:buBlip>
                <a:blip r:embed="rId3"/>
              </a:buBlip>
              <a:defRPr/>
            </a:pPr>
            <a:endParaRPr lang="de-DE" dirty="0" smtClean="0"/>
          </a:p>
          <a:p>
            <a:pPr marL="514350" lvl="1" indent="-428625" eaLnBrk="1" fontAlgn="auto" hangingPunct="1">
              <a:spcBef>
                <a:spcPts val="324"/>
              </a:spcBef>
              <a:spcAft>
                <a:spcPts val="0"/>
              </a:spcAft>
              <a:buNone/>
              <a:defRPr/>
            </a:pPr>
            <a:endParaRPr lang="de-DE" dirty="0" smtClean="0"/>
          </a:p>
          <a:p>
            <a:pPr marL="1036637" lvl="3" indent="-428625" eaLnBrk="1" fontAlgn="auto" hangingPunct="1">
              <a:spcBef>
                <a:spcPts val="324"/>
              </a:spcBef>
              <a:spcAft>
                <a:spcPts val="0"/>
              </a:spcAft>
              <a:buNone/>
              <a:defRPr/>
            </a:pPr>
            <a:endParaRPr lang="de-DE" dirty="0" smtClean="0"/>
          </a:p>
          <a:p>
            <a:pPr marL="1036637" lvl="3" indent="-428625" eaLnBrk="1" fontAlgn="auto" hangingPunct="1">
              <a:spcBef>
                <a:spcPts val="324"/>
              </a:spcBef>
              <a:spcAft>
                <a:spcPts val="0"/>
              </a:spcAft>
              <a:buNone/>
              <a:defRPr/>
            </a:pPr>
            <a:endParaRPr lang="de-DE" dirty="0" smtClean="0"/>
          </a:p>
        </p:txBody>
      </p:sp>
      <p:graphicFrame>
        <p:nvGraphicFramePr>
          <p:cNvPr id="9" name="Tabelle 8"/>
          <p:cNvGraphicFramePr>
            <a:graphicFrameLocks noGrp="1"/>
          </p:cNvGraphicFramePr>
          <p:nvPr/>
        </p:nvGraphicFramePr>
        <p:xfrm>
          <a:off x="827584" y="1988840"/>
          <a:ext cx="7560840" cy="3510528"/>
        </p:xfrm>
        <a:graphic>
          <a:graphicData uri="http://schemas.openxmlformats.org/drawingml/2006/table">
            <a:tbl>
              <a:tblPr firstRow="1" bandRow="1">
                <a:tableStyleId>{5C22544A-7EE6-4342-B048-85BDC9FD1C3A}</a:tableStyleId>
              </a:tblPr>
              <a:tblGrid>
                <a:gridCol w="1890210"/>
                <a:gridCol w="1890210"/>
                <a:gridCol w="1890210"/>
                <a:gridCol w="1890210"/>
              </a:tblGrid>
              <a:tr h="432048">
                <a:tc>
                  <a:txBody>
                    <a:bodyPr/>
                    <a:lstStyle/>
                    <a:p>
                      <a:pPr algn="ctr"/>
                      <a:r>
                        <a:rPr lang="de-DE" sz="1400" dirty="0" smtClean="0"/>
                        <a:t>Stufe 1</a:t>
                      </a:r>
                    </a:p>
                    <a:p>
                      <a:pPr algn="ctr"/>
                      <a:r>
                        <a:rPr lang="de-DE" sz="1400" dirty="0" smtClean="0"/>
                        <a:t>§ 43</a:t>
                      </a:r>
                      <a:r>
                        <a:rPr lang="de-DE" sz="1400" baseline="0" dirty="0" smtClean="0"/>
                        <a:t> Abs. 1 HBesG</a:t>
                      </a:r>
                      <a:endParaRPr lang="de-DE" sz="1400" dirty="0"/>
                    </a:p>
                  </a:txBody>
                  <a:tcPr/>
                </a:tc>
                <a:tc>
                  <a:txBody>
                    <a:bodyPr/>
                    <a:lstStyle/>
                    <a:p>
                      <a:pPr algn="ctr"/>
                      <a:r>
                        <a:rPr lang="de-DE" sz="1400" dirty="0" smtClean="0"/>
                        <a:t>Stufe 2</a:t>
                      </a:r>
                    </a:p>
                    <a:p>
                      <a:pPr algn="ctr"/>
                      <a:r>
                        <a:rPr lang="de-DE" sz="1400" dirty="0" smtClean="0"/>
                        <a:t>§ 43 Abs. 2 HBesG</a:t>
                      </a:r>
                      <a:endParaRPr lang="de-DE" sz="1400" dirty="0"/>
                    </a:p>
                  </a:txBody>
                  <a:tcPr/>
                </a:tc>
                <a:tc>
                  <a:txBody>
                    <a:bodyPr/>
                    <a:lstStyle/>
                    <a:p>
                      <a:pPr algn="ctr"/>
                      <a:r>
                        <a:rPr lang="de-DE" sz="1400" dirty="0" smtClean="0"/>
                        <a:t>Stufe 3</a:t>
                      </a:r>
                    </a:p>
                    <a:p>
                      <a:pPr algn="ctr"/>
                      <a:r>
                        <a:rPr lang="de-DE" sz="1400" dirty="0" smtClean="0"/>
                        <a:t>§ 43 Abs. 2 HBesG</a:t>
                      </a:r>
                      <a:endParaRPr lang="de-DE" sz="1400" dirty="0"/>
                    </a:p>
                  </a:txBody>
                  <a:tcPr/>
                </a:tc>
                <a:tc>
                  <a:txBody>
                    <a:bodyPr/>
                    <a:lstStyle/>
                    <a:p>
                      <a:pPr algn="ctr"/>
                      <a:r>
                        <a:rPr lang="de-DE" sz="1400" dirty="0" smtClean="0"/>
                        <a:t>Stufe 4</a:t>
                      </a:r>
                    </a:p>
                    <a:p>
                      <a:pPr algn="ctr"/>
                      <a:r>
                        <a:rPr lang="de-DE" sz="1400" dirty="0" smtClean="0"/>
                        <a:t>§ 43 Abs. 2 HBesG</a:t>
                      </a:r>
                      <a:endParaRPr lang="de-DE" sz="1400" dirty="0"/>
                    </a:p>
                  </a:txBody>
                  <a:tcPr/>
                </a:tc>
              </a:tr>
              <a:tr h="432048">
                <a:tc>
                  <a:txBody>
                    <a:bodyPr/>
                    <a:lstStyle/>
                    <a:p>
                      <a:r>
                        <a:rPr lang="de-DE" sz="1200" dirty="0" smtClean="0">
                          <a:latin typeface="Calibri" pitchFamily="34" charset="0"/>
                          <a:cs typeface="Calibri" pitchFamily="34" charset="0"/>
                        </a:rPr>
                        <a:t>verh.</a:t>
                      </a:r>
                      <a:r>
                        <a:rPr lang="de-DE" sz="1200" baseline="0" dirty="0" smtClean="0">
                          <a:latin typeface="Calibri" pitchFamily="34" charset="0"/>
                          <a:cs typeface="Calibri" pitchFamily="34" charset="0"/>
                        </a:rPr>
                        <a:t> oder in</a:t>
                      </a:r>
                      <a:r>
                        <a:rPr lang="de-DE" sz="1200" dirty="0" smtClean="0">
                          <a:latin typeface="Calibri" pitchFamily="34" charset="0"/>
                          <a:cs typeface="Calibri" pitchFamily="34" charset="0"/>
                        </a:rPr>
                        <a:t> Lebenspartnerschaft lebend,</a:t>
                      </a:r>
                      <a:r>
                        <a:rPr lang="de-DE" sz="1200" baseline="0" dirty="0" smtClean="0">
                          <a:latin typeface="Calibri" pitchFamily="34" charset="0"/>
                          <a:cs typeface="Calibri" pitchFamily="34" charset="0"/>
                        </a:rPr>
                        <a:t> verw., geschiedene oder Ehe bzw. Lebenspartnerschaft aufgehoben etc. jeweils ohne Kind.</a:t>
                      </a:r>
                      <a:endParaRPr lang="de-DE" sz="1200" dirty="0">
                        <a:latin typeface="Calibri" pitchFamily="34" charset="0"/>
                        <a:cs typeface="Calibri" pitchFamily="34" charset="0"/>
                      </a:endParaRPr>
                    </a:p>
                  </a:txBody>
                  <a:tcPr/>
                </a:tc>
                <a:tc>
                  <a:txBody>
                    <a:bodyPr/>
                    <a:lstStyle/>
                    <a:p>
                      <a:r>
                        <a:rPr lang="de-DE" sz="1200" dirty="0" smtClean="0">
                          <a:latin typeface="Calibri" pitchFamily="34" charset="0"/>
                          <a:cs typeface="Calibri" pitchFamily="34" charset="0"/>
                        </a:rPr>
                        <a:t>Personen</a:t>
                      </a:r>
                      <a:r>
                        <a:rPr lang="de-DE" sz="1200" baseline="0" dirty="0" smtClean="0">
                          <a:latin typeface="Calibri" pitchFamily="34" charset="0"/>
                          <a:cs typeface="Calibri" pitchFamily="34" charset="0"/>
                        </a:rPr>
                        <a:t> der Stufe 1 denen Kindergeld zusteht.</a:t>
                      </a:r>
                      <a:endParaRPr lang="de-DE" sz="1200" dirty="0">
                        <a:latin typeface="Calibri" pitchFamily="34" charset="0"/>
                        <a:cs typeface="Calibri" pitchFamily="34" charset="0"/>
                      </a:endParaRPr>
                    </a:p>
                  </a:txBody>
                  <a:tcPr/>
                </a:tc>
                <a:tc gridSpan="2">
                  <a:txBody>
                    <a:bodyPr/>
                    <a:lstStyle/>
                    <a:p>
                      <a:pPr algn="ctr"/>
                      <a:r>
                        <a:rPr lang="de-DE" sz="1200" dirty="0" smtClean="0">
                          <a:latin typeface="Calibri" pitchFamily="34" charset="0"/>
                          <a:cs typeface="Calibri" pitchFamily="34" charset="0"/>
                        </a:rPr>
                        <a:t>Erhöhungsstufen je nach Anzahl der Kinder</a:t>
                      </a:r>
                      <a:endParaRPr lang="de-DE" sz="1200" dirty="0">
                        <a:latin typeface="Calibri" pitchFamily="34" charset="0"/>
                        <a:cs typeface="Calibri" pitchFamily="34" charset="0"/>
                      </a:endParaRPr>
                    </a:p>
                  </a:txBody>
                  <a:tcPr anchor="ctr"/>
                </a:tc>
                <a:tc hMerge="1">
                  <a:txBody>
                    <a:bodyPr/>
                    <a:lstStyle/>
                    <a:p>
                      <a:endParaRPr lang="de-DE" sz="1200" dirty="0">
                        <a:latin typeface="Calibri" pitchFamily="34" charset="0"/>
                        <a:cs typeface="Calibri" pitchFamily="34" charset="0"/>
                      </a:endParaRPr>
                    </a:p>
                  </a:txBody>
                  <a:tcPr/>
                </a:tc>
              </a:tr>
              <a:tr h="432048">
                <a:tc>
                  <a:txBody>
                    <a:bodyPr/>
                    <a:lstStyle/>
                    <a:p>
                      <a:pPr algn="ctr"/>
                      <a:r>
                        <a:rPr lang="de-DE" sz="1200" dirty="0" smtClean="0">
                          <a:latin typeface="Calibri" pitchFamily="34" charset="0"/>
                          <a:cs typeface="Calibri" pitchFamily="34" charset="0"/>
                        </a:rPr>
                        <a:t>120,78 €</a:t>
                      </a:r>
                      <a:endParaRPr lang="de-DE" sz="1200" dirty="0">
                        <a:latin typeface="Calibri" pitchFamily="34" charset="0"/>
                        <a:cs typeface="Calibri" pitchFamily="34" charset="0"/>
                      </a:endParaRPr>
                    </a:p>
                  </a:txBody>
                  <a:tcPr/>
                </a:tc>
                <a:tc>
                  <a:txBody>
                    <a:bodyPr/>
                    <a:lstStyle/>
                    <a:p>
                      <a:pPr algn="ctr"/>
                      <a:r>
                        <a:rPr lang="de-DE" sz="1200" dirty="0" smtClean="0">
                          <a:latin typeface="Calibri" pitchFamily="34" charset="0"/>
                          <a:cs typeface="Calibri" pitchFamily="34" charset="0"/>
                        </a:rPr>
                        <a:t>224,08 €</a:t>
                      </a:r>
                      <a:endParaRPr lang="de-DE" sz="1200" dirty="0">
                        <a:latin typeface="Calibri" pitchFamily="34" charset="0"/>
                        <a:cs typeface="Calibri" pitchFamily="34" charset="0"/>
                      </a:endParaRPr>
                    </a:p>
                  </a:txBody>
                  <a:tcPr/>
                </a:tc>
                <a:tc>
                  <a:txBody>
                    <a:bodyPr/>
                    <a:lstStyle/>
                    <a:p>
                      <a:pPr algn="ctr"/>
                      <a:r>
                        <a:rPr lang="de-DE" sz="1200" dirty="0" smtClean="0">
                          <a:latin typeface="Calibri" pitchFamily="34" charset="0"/>
                          <a:cs typeface="Calibri" pitchFamily="34" charset="0"/>
                        </a:rPr>
                        <a:t>327,38 €</a:t>
                      </a:r>
                      <a:endParaRPr lang="de-DE" sz="1200" dirty="0">
                        <a:latin typeface="Calibri" pitchFamily="34" charset="0"/>
                        <a:cs typeface="Calibri" pitchFamily="34" charset="0"/>
                      </a:endParaRPr>
                    </a:p>
                  </a:txBody>
                  <a:tcPr/>
                </a:tc>
                <a:tc>
                  <a:txBody>
                    <a:bodyPr/>
                    <a:lstStyle/>
                    <a:p>
                      <a:pPr algn="ctr"/>
                      <a:r>
                        <a:rPr lang="de-DE" sz="1200" dirty="0" smtClean="0">
                          <a:latin typeface="Calibri" pitchFamily="34" charset="0"/>
                          <a:cs typeface="Calibri" pitchFamily="34" charset="0"/>
                        </a:rPr>
                        <a:t>649,25 €</a:t>
                      </a:r>
                      <a:endParaRPr lang="de-DE" sz="1200" dirty="0">
                        <a:latin typeface="Calibri" pitchFamily="34" charset="0"/>
                        <a:cs typeface="Calibri" pitchFamily="34" charset="0"/>
                      </a:endParaRPr>
                    </a:p>
                  </a:txBody>
                  <a:tcPr/>
                </a:tc>
              </a:tr>
              <a:tr h="432048">
                <a:tc>
                  <a:txBody>
                    <a:bodyPr/>
                    <a:lstStyle/>
                    <a:p>
                      <a:pPr algn="ct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Erhöhungsbetrag für die ersten beiden Kinder: je 103,30 €</a:t>
                      </a:r>
                    </a:p>
                    <a:p>
                      <a:pPr algn="l"/>
                      <a:r>
                        <a:rPr lang="de-DE" sz="1200" dirty="0" smtClean="0">
                          <a:latin typeface="Calibri" pitchFamily="34" charset="0"/>
                          <a:cs typeface="Calibri" pitchFamily="34" charset="0"/>
                        </a:rPr>
                        <a:t>                                120,78 €</a:t>
                      </a:r>
                    </a:p>
                    <a:p>
                      <a:pPr algn="l"/>
                      <a:r>
                        <a:rPr lang="de-DE" sz="1200" dirty="0" smtClean="0">
                          <a:latin typeface="Calibri" pitchFamily="34" charset="0"/>
                          <a:cs typeface="Calibri" pitchFamily="34" charset="0"/>
                        </a:rPr>
                        <a:t>                             + 103,30 €</a:t>
                      </a:r>
                    </a:p>
                    <a:p>
                      <a:pPr algn="l"/>
                      <a:r>
                        <a:rPr lang="de-DE" sz="1200" dirty="0" smtClean="0">
                          <a:latin typeface="Calibri" pitchFamily="34" charset="0"/>
                          <a:cs typeface="Calibri" pitchFamily="34" charset="0"/>
                        </a:rPr>
                        <a:t>                              = 224,08 €</a:t>
                      </a:r>
                      <a:endParaRPr lang="de-DE" sz="1200" dirty="0">
                        <a:latin typeface="Calibri" pitchFamily="34" charset="0"/>
                        <a:cs typeface="Calibri" pitchFamily="34" charset="0"/>
                      </a:endParaRPr>
                    </a:p>
                  </a:txBody>
                  <a:tcPr/>
                </a:tc>
                <a:tc>
                  <a:txBody>
                    <a:bodyPr/>
                    <a:lstStyle/>
                    <a:p>
                      <a:pPr algn="r"/>
                      <a:r>
                        <a:rPr lang="de-DE" sz="1200" dirty="0" smtClean="0">
                          <a:latin typeface="Calibri" pitchFamily="34" charset="0"/>
                          <a:cs typeface="Calibri" pitchFamily="34" charset="0"/>
                        </a:rPr>
                        <a:t>224,08 €</a:t>
                      </a:r>
                    </a:p>
                    <a:p>
                      <a:pPr algn="r"/>
                      <a:r>
                        <a:rPr lang="de-DE" sz="1200" dirty="0" smtClean="0">
                          <a:latin typeface="Calibri" pitchFamily="34" charset="0"/>
                          <a:cs typeface="Calibri" pitchFamily="34" charset="0"/>
                        </a:rPr>
                        <a:t>+ 103,30 €</a:t>
                      </a:r>
                    </a:p>
                    <a:p>
                      <a:pPr algn="r"/>
                      <a:r>
                        <a:rPr lang="de-DE" sz="1200" dirty="0" smtClean="0">
                          <a:latin typeface="Calibri" pitchFamily="34" charset="0"/>
                          <a:cs typeface="Calibri" pitchFamily="34" charset="0"/>
                        </a:rPr>
                        <a:t>= 327,38 €</a:t>
                      </a:r>
                      <a:endParaRPr lang="de-DE" sz="1200" dirty="0">
                        <a:latin typeface="Calibri" pitchFamily="34" charset="0"/>
                        <a:cs typeface="Calibri" pitchFamily="34" charset="0"/>
                      </a:endParaRPr>
                    </a:p>
                  </a:txBody>
                  <a:tcPr anchor="b"/>
                </a:tc>
                <a:tc>
                  <a:txBody>
                    <a:bodyPr/>
                    <a:lstStyle/>
                    <a:p>
                      <a:pPr algn="l"/>
                      <a:r>
                        <a:rPr lang="de-DE" sz="1200" dirty="0" smtClean="0">
                          <a:latin typeface="Calibri" pitchFamily="34" charset="0"/>
                          <a:cs typeface="Calibri" pitchFamily="34" charset="0"/>
                        </a:rPr>
                        <a:t>Ab 3. Kind: 321,87 €</a:t>
                      </a:r>
                    </a:p>
                    <a:p>
                      <a:pPr algn="l"/>
                      <a:endParaRPr lang="de-DE" sz="1200" dirty="0" smtClean="0">
                        <a:latin typeface="Calibri" pitchFamily="34" charset="0"/>
                        <a:cs typeface="Calibri" pitchFamily="34" charset="0"/>
                      </a:endParaRPr>
                    </a:p>
                    <a:p>
                      <a:pPr algn="l"/>
                      <a:endParaRPr lang="de-DE" sz="1200" dirty="0" smtClean="0">
                        <a:latin typeface="Calibri" pitchFamily="34" charset="0"/>
                        <a:cs typeface="Calibri" pitchFamily="34" charset="0"/>
                      </a:endParaRPr>
                    </a:p>
                    <a:p>
                      <a:pPr algn="r"/>
                      <a:r>
                        <a:rPr lang="de-DE" sz="1200" dirty="0" smtClean="0">
                          <a:latin typeface="Calibri" pitchFamily="34" charset="0"/>
                          <a:cs typeface="Calibri" pitchFamily="34" charset="0"/>
                        </a:rPr>
                        <a:t>327,38 €</a:t>
                      </a:r>
                    </a:p>
                    <a:p>
                      <a:pPr algn="r"/>
                      <a:r>
                        <a:rPr lang="de-DE" sz="1200" dirty="0" smtClean="0">
                          <a:latin typeface="Calibri" pitchFamily="34" charset="0"/>
                          <a:cs typeface="Calibri" pitchFamily="34" charset="0"/>
                        </a:rPr>
                        <a:t>+ 321,87 €</a:t>
                      </a:r>
                    </a:p>
                    <a:p>
                      <a:pPr algn="r"/>
                      <a:r>
                        <a:rPr lang="de-DE" sz="1200" dirty="0" smtClean="0">
                          <a:latin typeface="Calibri" pitchFamily="34" charset="0"/>
                          <a:cs typeface="Calibri" pitchFamily="34" charset="0"/>
                        </a:rPr>
                        <a:t>= 649,25 €</a:t>
                      </a:r>
                      <a:endParaRPr lang="de-DE" sz="1200" dirty="0">
                        <a:latin typeface="Calibri" pitchFamily="34" charset="0"/>
                        <a:cs typeface="Calibri"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nodePh="1">
                                  <p:stCondLst>
                                    <p:cond delay="0"/>
                                  </p:stCondLst>
                                  <p:endCondLst>
                                    <p:cond evt="begin" delay="0">
                                      <p:tn val="11"/>
                                    </p:cond>
                                  </p:end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340769"/>
            <a:ext cx="8229600" cy="4896520"/>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Besoldungstabelle wird grundlegend umgestaltet:</a:t>
            </a:r>
          </a:p>
          <a:p>
            <a:pPr marL="514350" lvl="1" indent="-428625" eaLnBrk="1" fontAlgn="auto" hangingPunct="1">
              <a:spcBef>
                <a:spcPts val="324"/>
              </a:spcBef>
              <a:spcAft>
                <a:spcPts val="0"/>
              </a:spcAft>
              <a:buNone/>
              <a:defRPr/>
            </a:pPr>
            <a:endParaRPr lang="de-DE" dirty="0" smtClean="0"/>
          </a:p>
          <a:p>
            <a:pPr marL="900000" lvl="1" indent="-72000" eaLnBrk="1" fontAlgn="auto" hangingPunct="1">
              <a:spcBef>
                <a:spcPts val="0"/>
              </a:spcBef>
              <a:spcAft>
                <a:spcPts val="0"/>
              </a:spcAft>
              <a:buFont typeface="Wingdings" pitchFamily="2" charset="2"/>
              <a:buChar char="Ø"/>
              <a:defRPr/>
            </a:pPr>
            <a:r>
              <a:rPr lang="de-DE" dirty="0" smtClean="0"/>
              <a:t> Besoldungsdienstalter (21. Lebensjahr) fällt weg,</a:t>
            </a:r>
          </a:p>
          <a:p>
            <a:pPr marL="900000" lvl="1" indent="-72000" eaLnBrk="1" fontAlgn="auto" hangingPunct="1">
              <a:spcBef>
                <a:spcPts val="324"/>
              </a:spcBef>
              <a:spcAft>
                <a:spcPts val="0"/>
              </a:spcAft>
              <a:buFont typeface="Wingdings" pitchFamily="2" charset="2"/>
              <a:buChar char="Ø"/>
              <a:defRPr/>
            </a:pPr>
            <a:r>
              <a:rPr lang="de-DE" dirty="0" smtClean="0"/>
              <a:t> Einstellungen künftig grundsätzlich in die Stufe 1</a:t>
            </a:r>
          </a:p>
          <a:p>
            <a:pPr marL="900000" lvl="1" indent="-72000" eaLnBrk="1" fontAlgn="auto" hangingPunct="1">
              <a:spcBef>
                <a:spcPts val="324"/>
              </a:spcBef>
              <a:spcAft>
                <a:spcPts val="0"/>
              </a:spcAft>
              <a:buFont typeface="Wingdings" pitchFamily="2" charset="2"/>
              <a:buChar char="Ø"/>
              <a:defRPr/>
            </a:pPr>
            <a:r>
              <a:rPr lang="de-DE" dirty="0" smtClean="0"/>
              <a:t> Vorbeschäftigungszeiten können anerkannt werden</a:t>
            </a:r>
          </a:p>
          <a:p>
            <a:pPr marL="900000" lvl="1" indent="-72000" eaLnBrk="1" fontAlgn="auto" hangingPunct="1">
              <a:spcBef>
                <a:spcPts val="324"/>
              </a:spcBef>
              <a:spcAft>
                <a:spcPts val="0"/>
              </a:spcAft>
              <a:buFont typeface="Wingdings" pitchFamily="2" charset="2"/>
              <a:buChar char="Ø"/>
              <a:defRPr/>
            </a:pPr>
            <a:r>
              <a:rPr lang="de-DE" dirty="0" smtClean="0"/>
              <a:t> Gesonderte Regelung zur Überleitung vorhandener   </a:t>
            </a:r>
          </a:p>
          <a:p>
            <a:pPr marL="900000" lvl="1" indent="-72000" eaLnBrk="1" fontAlgn="auto" hangingPunct="1">
              <a:spcBef>
                <a:spcPts val="324"/>
              </a:spcBef>
              <a:spcAft>
                <a:spcPts val="0"/>
              </a:spcAft>
              <a:buNone/>
              <a:defRPr/>
            </a:pPr>
            <a:r>
              <a:rPr lang="de-DE" dirty="0" smtClean="0"/>
              <a:t>    Beamtinnen und Beamten</a:t>
            </a:r>
          </a:p>
          <a:p>
            <a:pPr marL="514350" indent="-514350" eaLnBrk="1" fontAlgn="auto" hangingPunct="1">
              <a:spcAft>
                <a:spcPts val="0"/>
              </a:spcAft>
              <a:buNone/>
              <a:defRPr/>
            </a:pPr>
            <a:endParaRPr lang="de-DE" dirty="0" smtClean="0"/>
          </a:p>
        </p:txBody>
      </p:sp>
      <p:sp>
        <p:nvSpPr>
          <p:cNvPr id="1843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9A73FF2-0CD5-4BBB-87C4-262C1187CFA8}" type="slidenum">
              <a:rPr lang="de-DE" smtClean="0"/>
              <a:pPr/>
              <a:t>12</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Besoldungsrecht</a:t>
            </a:r>
          </a:p>
        </p:txBody>
      </p:sp>
      <p:sp>
        <p:nvSpPr>
          <p:cNvPr id="18437"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8438"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340769"/>
            <a:ext cx="8229600" cy="4896520"/>
          </a:xfrm>
        </p:spPr>
        <p:txBody>
          <a:bodyPr rtlCol="0">
            <a:normAutofit/>
          </a:bodyPr>
          <a:lstStyle/>
          <a:p>
            <a:pPr marL="514350" lvl="1" indent="-428625" algn="ctr" eaLnBrk="1" fontAlgn="auto" hangingPunct="1">
              <a:spcBef>
                <a:spcPts val="324"/>
              </a:spcBef>
              <a:spcAft>
                <a:spcPts val="0"/>
              </a:spcAft>
              <a:buNone/>
              <a:defRPr/>
            </a:pPr>
            <a:r>
              <a:rPr lang="de-DE" dirty="0" smtClean="0"/>
              <a:t>Es gibt eine </a:t>
            </a:r>
            <a:r>
              <a:rPr lang="de-DE" b="1" dirty="0" smtClean="0"/>
              <a:t>neue Besoldungstabelle</a:t>
            </a:r>
            <a:r>
              <a:rPr lang="de-DE" dirty="0" smtClean="0"/>
              <a:t> mit insgesamt 8 Stufen</a:t>
            </a:r>
          </a:p>
          <a:p>
            <a:pPr marL="514350" lvl="1" indent="-428625" algn="ctr" eaLnBrk="1" fontAlgn="auto" hangingPunct="1">
              <a:spcBef>
                <a:spcPts val="324"/>
              </a:spcBef>
              <a:spcAft>
                <a:spcPts val="0"/>
              </a:spcAft>
              <a:buFont typeface="Verdana" pitchFamily="34" charset="0"/>
              <a:buNone/>
              <a:defRPr/>
            </a:pPr>
            <a:r>
              <a:rPr lang="de-DE" b="1" dirty="0" smtClean="0"/>
              <a:t>Die Stufenlaufzeiten</a:t>
            </a:r>
          </a:p>
          <a:p>
            <a:pPr marL="514350" lvl="1" indent="-428625" algn="ctr" eaLnBrk="1" fontAlgn="auto" hangingPunct="1">
              <a:spcBef>
                <a:spcPts val="324"/>
              </a:spcBef>
              <a:spcAft>
                <a:spcPts val="0"/>
              </a:spcAft>
              <a:buFont typeface="Verdana" pitchFamily="34" charset="0"/>
              <a:buNone/>
              <a:defRPr/>
            </a:pPr>
            <a:r>
              <a:rPr lang="de-DE" sz="1000" dirty="0" smtClean="0"/>
              <a:t>(§ 28 Abs. 3 HBesG)</a:t>
            </a:r>
          </a:p>
          <a:p>
            <a:pPr marL="514350" lvl="1" indent="-428625" algn="ctr" eaLnBrk="1" fontAlgn="auto" hangingPunct="1">
              <a:spcBef>
                <a:spcPts val="324"/>
              </a:spcBef>
              <a:spcAft>
                <a:spcPts val="0"/>
              </a:spcAft>
              <a:buFont typeface="Verdana" pitchFamily="34" charset="0"/>
              <a:buNone/>
              <a:defRPr/>
            </a:pPr>
            <a:endParaRPr lang="de-DE" sz="1000" dirty="0" smtClean="0"/>
          </a:p>
          <a:p>
            <a:pPr marL="514350" lvl="1" indent="-428625" eaLnBrk="1" fontAlgn="auto" hangingPunct="1">
              <a:spcBef>
                <a:spcPts val="324"/>
              </a:spcBef>
              <a:spcAft>
                <a:spcPts val="0"/>
              </a:spcAft>
              <a:buFont typeface="Verdana" pitchFamily="34" charset="0"/>
              <a:buNone/>
              <a:defRPr/>
            </a:pPr>
            <a:endParaRPr lang="de-DE" sz="1200" dirty="0" smtClean="0"/>
          </a:p>
          <a:p>
            <a:pPr marL="900000" lvl="1" indent="-180000" eaLnBrk="1" fontAlgn="auto" hangingPunct="1">
              <a:spcBef>
                <a:spcPts val="0"/>
              </a:spcBef>
              <a:spcAft>
                <a:spcPts val="0"/>
              </a:spcAft>
              <a:buFont typeface="Wingdings" pitchFamily="2" charset="2"/>
              <a:buChar char="Ø"/>
              <a:defRPr/>
            </a:pPr>
            <a:endParaRPr lang="de-DE" dirty="0" smtClean="0"/>
          </a:p>
          <a:p>
            <a:pPr marL="900000" lvl="1" indent="-428625" eaLnBrk="1" fontAlgn="auto" hangingPunct="1">
              <a:spcBef>
                <a:spcPts val="324"/>
              </a:spcBef>
              <a:spcAft>
                <a:spcPts val="0"/>
              </a:spcAft>
              <a:buFont typeface="Verdana" pitchFamily="34" charset="0"/>
              <a:buNone/>
              <a:defRPr/>
            </a:pPr>
            <a:endParaRPr lang="de-DE" dirty="0" smtClean="0"/>
          </a:p>
          <a:p>
            <a:pPr marL="914400" lvl="1" indent="-514350" eaLnBrk="1" fontAlgn="auto" hangingPunct="1">
              <a:spcBef>
                <a:spcPts val="324"/>
              </a:spcBef>
              <a:spcAft>
                <a:spcPts val="0"/>
              </a:spcAft>
              <a:buFont typeface="Verdana" pitchFamily="34" charset="0"/>
              <a:buNone/>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843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9A73FF2-0CD5-4BBB-87C4-262C1187CFA8}" type="slidenum">
              <a:rPr lang="de-DE" smtClean="0"/>
              <a:pPr/>
              <a:t>13</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Besoldungsrecht</a:t>
            </a:r>
          </a:p>
        </p:txBody>
      </p:sp>
      <p:sp>
        <p:nvSpPr>
          <p:cNvPr id="18437"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graphicFrame>
        <p:nvGraphicFramePr>
          <p:cNvPr id="7" name="Tabelle 6"/>
          <p:cNvGraphicFramePr>
            <a:graphicFrameLocks noGrp="1"/>
          </p:cNvGraphicFramePr>
          <p:nvPr/>
        </p:nvGraphicFramePr>
        <p:xfrm>
          <a:off x="1475656" y="2593263"/>
          <a:ext cx="5976664" cy="3566160"/>
        </p:xfrm>
        <a:graphic>
          <a:graphicData uri="http://schemas.openxmlformats.org/drawingml/2006/table">
            <a:tbl>
              <a:tblPr firstRow="1" bandRow="1">
                <a:tableStyleId>{5C22544A-7EE6-4342-B048-85BDC9FD1C3A}</a:tableStyleId>
              </a:tblPr>
              <a:tblGrid>
                <a:gridCol w="1484410"/>
                <a:gridCol w="2500032"/>
                <a:gridCol w="1992222"/>
              </a:tblGrid>
              <a:tr h="627258">
                <a:tc>
                  <a:txBody>
                    <a:bodyPr/>
                    <a:lstStyle/>
                    <a:p>
                      <a:pPr algn="ctr"/>
                      <a:r>
                        <a:rPr lang="de-DE" dirty="0" smtClean="0"/>
                        <a:t>Stufe</a:t>
                      </a:r>
                      <a:endParaRPr lang="de-DE" dirty="0"/>
                    </a:p>
                  </a:txBody>
                  <a:tcPr/>
                </a:tc>
                <a:tc>
                  <a:txBody>
                    <a:bodyPr/>
                    <a:lstStyle/>
                    <a:p>
                      <a:pPr algn="ctr"/>
                      <a:r>
                        <a:rPr lang="de-DE" dirty="0" smtClean="0"/>
                        <a:t>Laufzeit</a:t>
                      </a:r>
                      <a:r>
                        <a:rPr lang="de-DE" baseline="0" dirty="0" smtClean="0"/>
                        <a:t> in dieser Stufe</a:t>
                      </a:r>
                      <a:endParaRPr lang="de-DE" dirty="0"/>
                    </a:p>
                  </a:txBody>
                  <a:tcPr/>
                </a:tc>
                <a:tc>
                  <a:txBody>
                    <a:bodyPr/>
                    <a:lstStyle/>
                    <a:p>
                      <a:pPr algn="ctr"/>
                      <a:r>
                        <a:rPr lang="de-DE" dirty="0" smtClean="0"/>
                        <a:t>Aufstieg in Stufe</a:t>
                      </a:r>
                      <a:endParaRPr lang="de-DE" dirty="0"/>
                    </a:p>
                  </a:txBody>
                  <a:tcPr/>
                </a:tc>
              </a:tr>
              <a:tr h="358433">
                <a:tc>
                  <a:txBody>
                    <a:bodyPr/>
                    <a:lstStyle/>
                    <a:p>
                      <a:pPr algn="ctr"/>
                      <a:r>
                        <a:rPr lang="de-DE" sz="1800" dirty="0" smtClean="0">
                          <a:latin typeface="Calibri" pitchFamily="34" charset="0"/>
                        </a:rPr>
                        <a:t>1</a:t>
                      </a:r>
                      <a:endParaRPr lang="de-DE" sz="1800" dirty="0">
                        <a:latin typeface="Calibri" pitchFamily="34" charset="0"/>
                      </a:endParaRPr>
                    </a:p>
                  </a:txBody>
                  <a:tcPr/>
                </a:tc>
                <a:tc>
                  <a:txBody>
                    <a:bodyPr/>
                    <a:lstStyle/>
                    <a:p>
                      <a:pPr algn="ctr"/>
                      <a:r>
                        <a:rPr lang="de-DE" sz="1800" dirty="0" smtClean="0">
                          <a:latin typeface="Calibri" pitchFamily="34" charset="0"/>
                        </a:rPr>
                        <a:t>2 Jahre</a:t>
                      </a:r>
                      <a:endParaRPr lang="de-DE" sz="1800" dirty="0">
                        <a:latin typeface="Calibri" pitchFamily="34" charset="0"/>
                      </a:endParaRPr>
                    </a:p>
                  </a:txBody>
                  <a:tcPr/>
                </a:tc>
                <a:tc>
                  <a:txBody>
                    <a:bodyPr/>
                    <a:lstStyle/>
                    <a:p>
                      <a:pPr algn="ctr"/>
                      <a:r>
                        <a:rPr lang="de-DE" sz="1800" dirty="0" smtClean="0">
                          <a:latin typeface="Calibri" pitchFamily="34" charset="0"/>
                        </a:rPr>
                        <a:t>2</a:t>
                      </a:r>
                      <a:endParaRPr lang="de-DE" sz="1800" dirty="0">
                        <a:latin typeface="Calibri" pitchFamily="34" charset="0"/>
                      </a:endParaRPr>
                    </a:p>
                  </a:txBody>
                  <a:tcPr/>
                </a:tc>
              </a:tr>
              <a:tr h="363991">
                <a:tc>
                  <a:txBody>
                    <a:bodyPr/>
                    <a:lstStyle/>
                    <a:p>
                      <a:pPr algn="ctr"/>
                      <a:r>
                        <a:rPr lang="de-DE" sz="1800" dirty="0" smtClean="0">
                          <a:latin typeface="Calibri" pitchFamily="34" charset="0"/>
                        </a:rPr>
                        <a:t>2</a:t>
                      </a:r>
                      <a:endParaRPr lang="de-DE" sz="1800" dirty="0">
                        <a:latin typeface="Calibri" pitchFamily="34" charset="0"/>
                      </a:endParaRPr>
                    </a:p>
                  </a:txBody>
                  <a:tcPr/>
                </a:tc>
                <a:tc>
                  <a:txBody>
                    <a:bodyPr/>
                    <a:lstStyle/>
                    <a:p>
                      <a:pPr algn="ctr"/>
                      <a:r>
                        <a:rPr lang="de-DE" sz="1800" dirty="0" smtClean="0">
                          <a:latin typeface="Calibri" pitchFamily="34" charset="0"/>
                        </a:rPr>
                        <a:t>3 Jahre</a:t>
                      </a:r>
                      <a:endParaRPr lang="de-DE" sz="1800" dirty="0">
                        <a:latin typeface="Calibri" pitchFamily="34" charset="0"/>
                      </a:endParaRPr>
                    </a:p>
                  </a:txBody>
                  <a:tcPr/>
                </a:tc>
                <a:tc>
                  <a:txBody>
                    <a:bodyPr/>
                    <a:lstStyle/>
                    <a:p>
                      <a:pPr algn="ctr"/>
                      <a:r>
                        <a:rPr lang="de-DE" sz="1800" dirty="0" smtClean="0">
                          <a:latin typeface="Calibri" pitchFamily="34" charset="0"/>
                        </a:rPr>
                        <a:t>3</a:t>
                      </a:r>
                      <a:endParaRPr lang="de-DE" sz="1800" dirty="0">
                        <a:latin typeface="Calibri" pitchFamily="34" charset="0"/>
                      </a:endParaRPr>
                    </a:p>
                  </a:txBody>
                  <a:tcPr/>
                </a:tc>
              </a:tr>
              <a:tr h="363991">
                <a:tc>
                  <a:txBody>
                    <a:bodyPr/>
                    <a:lstStyle/>
                    <a:p>
                      <a:pPr algn="ctr"/>
                      <a:r>
                        <a:rPr lang="de-DE" sz="1800" dirty="0" smtClean="0">
                          <a:latin typeface="Calibri" pitchFamily="34" charset="0"/>
                        </a:rPr>
                        <a:t>3</a:t>
                      </a:r>
                      <a:endParaRPr lang="de-DE" sz="1800" dirty="0">
                        <a:latin typeface="Calibri" pitchFamily="34" charset="0"/>
                      </a:endParaRPr>
                    </a:p>
                  </a:txBody>
                  <a:tcPr/>
                </a:tc>
                <a:tc>
                  <a:txBody>
                    <a:bodyPr/>
                    <a:lstStyle/>
                    <a:p>
                      <a:pPr algn="ctr"/>
                      <a:r>
                        <a:rPr lang="de-DE" sz="1800" dirty="0" smtClean="0">
                          <a:latin typeface="Calibri" pitchFamily="34" charset="0"/>
                        </a:rPr>
                        <a:t>3 Jahre</a:t>
                      </a:r>
                      <a:endParaRPr lang="de-DE" sz="1800" dirty="0">
                        <a:latin typeface="Calibri" pitchFamily="34" charset="0"/>
                      </a:endParaRPr>
                    </a:p>
                  </a:txBody>
                  <a:tcPr/>
                </a:tc>
                <a:tc>
                  <a:txBody>
                    <a:bodyPr/>
                    <a:lstStyle/>
                    <a:p>
                      <a:pPr algn="ctr"/>
                      <a:r>
                        <a:rPr lang="de-DE" sz="1800" dirty="0" smtClean="0">
                          <a:latin typeface="Calibri" pitchFamily="34" charset="0"/>
                        </a:rPr>
                        <a:t>4</a:t>
                      </a:r>
                      <a:endParaRPr lang="de-DE" sz="1800" dirty="0">
                        <a:latin typeface="Calibri" pitchFamily="34" charset="0"/>
                      </a:endParaRPr>
                    </a:p>
                  </a:txBody>
                  <a:tcPr/>
                </a:tc>
              </a:tr>
              <a:tr h="363991">
                <a:tc>
                  <a:txBody>
                    <a:bodyPr/>
                    <a:lstStyle/>
                    <a:p>
                      <a:pPr algn="ctr"/>
                      <a:r>
                        <a:rPr lang="de-DE" sz="1800" dirty="0" smtClean="0">
                          <a:latin typeface="Calibri" pitchFamily="34" charset="0"/>
                        </a:rPr>
                        <a:t>4</a:t>
                      </a:r>
                      <a:endParaRPr lang="de-DE" sz="1800" dirty="0">
                        <a:latin typeface="Calibri" pitchFamily="34" charset="0"/>
                      </a:endParaRPr>
                    </a:p>
                  </a:txBody>
                  <a:tcPr/>
                </a:tc>
                <a:tc>
                  <a:txBody>
                    <a:bodyPr/>
                    <a:lstStyle/>
                    <a:p>
                      <a:pPr algn="ctr"/>
                      <a:r>
                        <a:rPr lang="de-DE" sz="1800" dirty="0" smtClean="0">
                          <a:latin typeface="Calibri" pitchFamily="34" charset="0"/>
                        </a:rPr>
                        <a:t>3 Jahre</a:t>
                      </a:r>
                      <a:endParaRPr lang="de-DE" sz="1800" dirty="0">
                        <a:latin typeface="Calibri" pitchFamily="34" charset="0"/>
                      </a:endParaRPr>
                    </a:p>
                  </a:txBody>
                  <a:tcPr/>
                </a:tc>
                <a:tc>
                  <a:txBody>
                    <a:bodyPr/>
                    <a:lstStyle/>
                    <a:p>
                      <a:pPr algn="ctr"/>
                      <a:r>
                        <a:rPr lang="de-DE" sz="1800" dirty="0" smtClean="0">
                          <a:latin typeface="Calibri" pitchFamily="34" charset="0"/>
                        </a:rPr>
                        <a:t>5</a:t>
                      </a:r>
                      <a:endParaRPr lang="de-DE" sz="1800" dirty="0">
                        <a:latin typeface="Calibri" pitchFamily="34" charset="0"/>
                      </a:endParaRPr>
                    </a:p>
                  </a:txBody>
                  <a:tcPr/>
                </a:tc>
              </a:tr>
              <a:tr h="363991">
                <a:tc>
                  <a:txBody>
                    <a:bodyPr/>
                    <a:lstStyle/>
                    <a:p>
                      <a:pPr algn="ctr"/>
                      <a:r>
                        <a:rPr lang="de-DE" sz="1800" dirty="0" smtClean="0">
                          <a:latin typeface="Calibri" pitchFamily="34" charset="0"/>
                        </a:rPr>
                        <a:t>5</a:t>
                      </a:r>
                      <a:endParaRPr lang="de-DE" sz="1800" dirty="0">
                        <a:latin typeface="Calibri" pitchFamily="34" charset="0"/>
                      </a:endParaRPr>
                    </a:p>
                  </a:txBody>
                  <a:tcPr/>
                </a:tc>
                <a:tc>
                  <a:txBody>
                    <a:bodyPr/>
                    <a:lstStyle/>
                    <a:p>
                      <a:pPr algn="ctr"/>
                      <a:r>
                        <a:rPr lang="de-DE" sz="1800" dirty="0" smtClean="0">
                          <a:latin typeface="Calibri" pitchFamily="34" charset="0"/>
                        </a:rPr>
                        <a:t>4 Jahre</a:t>
                      </a:r>
                      <a:endParaRPr lang="de-DE" sz="1800" dirty="0">
                        <a:latin typeface="Calibri" pitchFamily="34" charset="0"/>
                      </a:endParaRPr>
                    </a:p>
                  </a:txBody>
                  <a:tcPr/>
                </a:tc>
                <a:tc>
                  <a:txBody>
                    <a:bodyPr/>
                    <a:lstStyle/>
                    <a:p>
                      <a:pPr algn="ctr"/>
                      <a:r>
                        <a:rPr lang="de-DE" sz="1800" dirty="0" smtClean="0">
                          <a:latin typeface="Calibri" pitchFamily="34" charset="0"/>
                        </a:rPr>
                        <a:t>6</a:t>
                      </a:r>
                      <a:endParaRPr lang="de-DE" sz="1800" dirty="0">
                        <a:latin typeface="Calibri" pitchFamily="34" charset="0"/>
                      </a:endParaRPr>
                    </a:p>
                  </a:txBody>
                  <a:tcPr/>
                </a:tc>
              </a:tr>
              <a:tr h="363991">
                <a:tc>
                  <a:txBody>
                    <a:bodyPr/>
                    <a:lstStyle/>
                    <a:p>
                      <a:pPr algn="ctr"/>
                      <a:r>
                        <a:rPr lang="de-DE" sz="1800" dirty="0" smtClean="0">
                          <a:latin typeface="Calibri" pitchFamily="34" charset="0"/>
                        </a:rPr>
                        <a:t>6</a:t>
                      </a:r>
                      <a:endParaRPr lang="de-DE" sz="1800" dirty="0">
                        <a:latin typeface="Calibri" pitchFamily="34" charset="0"/>
                      </a:endParaRPr>
                    </a:p>
                  </a:txBody>
                  <a:tcPr/>
                </a:tc>
                <a:tc>
                  <a:txBody>
                    <a:bodyPr/>
                    <a:lstStyle/>
                    <a:p>
                      <a:pPr algn="ctr"/>
                      <a:r>
                        <a:rPr lang="de-DE" sz="1800" dirty="0" smtClean="0">
                          <a:latin typeface="Calibri" pitchFamily="34" charset="0"/>
                        </a:rPr>
                        <a:t>4 Jahre</a:t>
                      </a:r>
                      <a:endParaRPr lang="de-DE" sz="1800" dirty="0">
                        <a:latin typeface="Calibri" pitchFamily="34" charset="0"/>
                      </a:endParaRPr>
                    </a:p>
                  </a:txBody>
                  <a:tcPr/>
                </a:tc>
                <a:tc>
                  <a:txBody>
                    <a:bodyPr/>
                    <a:lstStyle/>
                    <a:p>
                      <a:pPr algn="ctr"/>
                      <a:r>
                        <a:rPr lang="de-DE" sz="1800" dirty="0" smtClean="0">
                          <a:latin typeface="Calibri" pitchFamily="34" charset="0"/>
                        </a:rPr>
                        <a:t>7</a:t>
                      </a:r>
                      <a:endParaRPr lang="de-DE" sz="1800" dirty="0">
                        <a:latin typeface="Calibri" pitchFamily="34" charset="0"/>
                      </a:endParaRPr>
                    </a:p>
                  </a:txBody>
                  <a:tcPr/>
                </a:tc>
              </a:tr>
              <a:tr h="358433">
                <a:tc>
                  <a:txBody>
                    <a:bodyPr/>
                    <a:lstStyle/>
                    <a:p>
                      <a:pPr algn="ctr"/>
                      <a:r>
                        <a:rPr lang="de-DE" sz="1800" dirty="0" smtClean="0">
                          <a:latin typeface="Calibri" pitchFamily="34" charset="0"/>
                        </a:rPr>
                        <a:t>7</a:t>
                      </a:r>
                      <a:endParaRPr lang="de-DE" sz="1800" dirty="0">
                        <a:latin typeface="Calibri" pitchFamily="34" charset="0"/>
                      </a:endParaRPr>
                    </a:p>
                  </a:txBody>
                  <a:tcPr/>
                </a:tc>
                <a:tc>
                  <a:txBody>
                    <a:bodyPr/>
                    <a:lstStyle/>
                    <a:p>
                      <a:pPr algn="ctr"/>
                      <a:r>
                        <a:rPr lang="de-DE" sz="1800" dirty="0" smtClean="0">
                          <a:latin typeface="Calibri" pitchFamily="34" charset="0"/>
                        </a:rPr>
                        <a:t>4 Jahre</a:t>
                      </a:r>
                      <a:endParaRPr lang="de-DE" sz="1800" dirty="0">
                        <a:latin typeface="Calibri" pitchFamily="34" charset="0"/>
                      </a:endParaRPr>
                    </a:p>
                  </a:txBody>
                  <a:tcPr/>
                </a:tc>
                <a:tc>
                  <a:txBody>
                    <a:bodyPr/>
                    <a:lstStyle/>
                    <a:p>
                      <a:pPr algn="ctr"/>
                      <a:r>
                        <a:rPr lang="de-DE" sz="1800" dirty="0" smtClean="0">
                          <a:latin typeface="Calibri" pitchFamily="34" charset="0"/>
                        </a:rPr>
                        <a:t>8</a:t>
                      </a:r>
                      <a:endParaRPr lang="de-DE" sz="1800" dirty="0">
                        <a:latin typeface="Calibri" pitchFamily="34" charset="0"/>
                      </a:endParaRPr>
                    </a:p>
                  </a:txBody>
                  <a:tcPr/>
                </a:tc>
              </a:tr>
              <a:tr h="358433">
                <a:tc>
                  <a:txBody>
                    <a:bodyPr/>
                    <a:lstStyle/>
                    <a:p>
                      <a:pPr algn="ctr"/>
                      <a:r>
                        <a:rPr lang="de-DE" sz="1800" dirty="0" smtClean="0">
                          <a:latin typeface="Calibri" pitchFamily="34" charset="0"/>
                        </a:rPr>
                        <a:t>8</a:t>
                      </a:r>
                      <a:endParaRPr lang="de-DE" sz="1800" dirty="0">
                        <a:latin typeface="Calibri" pitchFamily="34" charset="0"/>
                      </a:endParaRPr>
                    </a:p>
                  </a:txBody>
                  <a:tcPr/>
                </a:tc>
                <a:tc gridSpan="2">
                  <a:txBody>
                    <a:bodyPr/>
                    <a:lstStyle/>
                    <a:p>
                      <a:pPr algn="ctr"/>
                      <a:r>
                        <a:rPr lang="de-DE" sz="1800" dirty="0" smtClean="0">
                          <a:latin typeface="Calibri" pitchFamily="34" charset="0"/>
                        </a:rPr>
                        <a:t>Endstufe nach 23 Jahren</a:t>
                      </a:r>
                      <a:endParaRPr lang="de-DE" sz="1800" dirty="0">
                        <a:latin typeface="Calibri" pitchFamily="34" charset="0"/>
                      </a:endParaRPr>
                    </a:p>
                  </a:txBody>
                  <a:tcPr/>
                </a:tc>
                <a:tc hMerge="1">
                  <a:txBody>
                    <a:bodyPr/>
                    <a:lstStyle/>
                    <a:p>
                      <a:pPr algn="ctr"/>
                      <a:endParaRPr lang="de-DE" sz="1800" dirty="0">
                        <a:latin typeface="Calibri" pitchFamily="34" charset="0"/>
                      </a:endParaRPr>
                    </a:p>
                  </a:txBody>
                  <a:tcPr/>
                </a:tc>
              </a:tr>
            </a:tbl>
          </a:graphicData>
        </a:graphic>
      </p:graphicFrame>
      <p:pic>
        <p:nvPicPr>
          <p:cNvPr id="18438" name="Picture 55" descr="Ver_1rot"/>
          <p:cNvPicPr>
            <a:picLocks noChangeAspect="1" noChangeArrowheads="1"/>
          </p:cNvPicPr>
          <p:nvPr/>
        </p:nvPicPr>
        <p:blipFill>
          <a:blip r:embed="rId2" cstate="print"/>
          <a:srcRect/>
          <a:stretch>
            <a:fillRect/>
          </a:stretch>
        </p:blipFill>
        <p:spPr bwMode="auto">
          <a:xfrm>
            <a:off x="7668344" y="5157192"/>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diamond(in)">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nhaltsplatzhalter 7"/>
          <p:cNvGraphicFramePr>
            <a:graphicFrameLocks noGrp="1"/>
          </p:cNvGraphicFramePr>
          <p:nvPr>
            <p:ph idx="1"/>
          </p:nvPr>
        </p:nvGraphicFramePr>
        <p:xfrm>
          <a:off x="468313" y="1268760"/>
          <a:ext cx="8229601" cy="5296070"/>
        </p:xfrm>
        <a:graphic>
          <a:graphicData uri="http://schemas.openxmlformats.org/drawingml/2006/table">
            <a:tbl>
              <a:tblPr firstRow="1" bandRow="1">
                <a:tableStyleId>{3C2FFA5D-87B4-456A-9821-1D502468CF0F}</a:tableStyleId>
              </a:tblPr>
              <a:tblGrid>
                <a:gridCol w="863327"/>
                <a:gridCol w="920784"/>
                <a:gridCol w="920784"/>
                <a:gridCol w="920784"/>
                <a:gridCol w="920785"/>
                <a:gridCol w="920785"/>
                <a:gridCol w="920784"/>
                <a:gridCol w="920784"/>
                <a:gridCol w="920784"/>
              </a:tblGrid>
              <a:tr h="438438">
                <a:tc rowSpan="2">
                  <a:txBody>
                    <a:bodyPr/>
                    <a:lstStyle/>
                    <a:p>
                      <a:r>
                        <a:rPr lang="de-DE" sz="900" dirty="0" smtClean="0"/>
                        <a:t>Bes. Gruppe</a:t>
                      </a:r>
                      <a:endParaRPr lang="de-DE" sz="900" dirty="0">
                        <a:latin typeface="Calibri" pitchFamily="34" charset="0"/>
                        <a:cs typeface="Calibri" pitchFamily="34" charset="0"/>
                      </a:endParaRPr>
                    </a:p>
                  </a:txBody>
                  <a:tcPr anchor="ctr"/>
                </a:tc>
                <a:tc gridSpan="8">
                  <a:txBody>
                    <a:bodyPr/>
                    <a:lstStyle/>
                    <a:p>
                      <a:pPr algn="ctr"/>
                      <a:r>
                        <a:rPr lang="de-DE" sz="900" dirty="0" smtClean="0"/>
                        <a:t>Grundgehalt (Monatsbeträge in Euro)</a:t>
                      </a:r>
                    </a:p>
                    <a:p>
                      <a:pPr algn="ctr"/>
                      <a:endParaRPr lang="de-DE" sz="900" dirty="0">
                        <a:latin typeface="Calibri" pitchFamily="34" charset="0"/>
                        <a:cs typeface="Calibri" pitchFamily="34" charset="0"/>
                      </a:endParaRPr>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320848">
                <a:tc vMerge="1">
                  <a:txBody>
                    <a:bodyPr/>
                    <a:lstStyle/>
                    <a:p>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1</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2</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3</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4</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5</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6</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7</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Stufe 8</a:t>
                      </a:r>
                      <a:endParaRPr lang="de-DE" sz="900" dirty="0">
                        <a:latin typeface="Calibri" pitchFamily="34" charset="0"/>
                        <a:cs typeface="Calibri" pitchFamily="34" charset="0"/>
                      </a:endParaRPr>
                    </a:p>
                  </a:txBody>
                  <a:tcPr/>
                </a:tc>
              </a:tr>
              <a:tr h="320848">
                <a:tc>
                  <a:txBody>
                    <a:bodyPr/>
                    <a:lstStyle/>
                    <a:p>
                      <a:r>
                        <a:rPr lang="de-DE" sz="900" dirty="0" smtClean="0">
                          <a:latin typeface="Calibri" pitchFamily="34" charset="0"/>
                          <a:cs typeface="Calibri" pitchFamily="34" charset="0"/>
                        </a:rPr>
                        <a:t>Aufstiegs-</a:t>
                      </a:r>
                      <a:r>
                        <a:rPr lang="de-DE" sz="900" dirty="0" err="1" smtClean="0">
                          <a:latin typeface="Calibri" pitchFamily="34" charset="0"/>
                          <a:cs typeface="Calibri" pitchFamily="34" charset="0"/>
                        </a:rPr>
                        <a:t>intervalle</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3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3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3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4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4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4 Jahre</a:t>
                      </a:r>
                      <a:endParaRPr lang="de-DE" sz="900" dirty="0">
                        <a:latin typeface="Calibri" pitchFamily="34" charset="0"/>
                        <a:cs typeface="Calibri" pitchFamily="34" charset="0"/>
                      </a:endParaRPr>
                    </a:p>
                  </a:txBody>
                  <a:tcPr/>
                </a:tc>
                <a:tc>
                  <a:txBody>
                    <a:bodyPr/>
                    <a:lstStyle/>
                    <a:p>
                      <a:pPr algn="ctr"/>
                      <a:r>
                        <a:rPr lang="de-DE" sz="900" dirty="0" smtClean="0">
                          <a:latin typeface="Calibri" pitchFamily="34" charset="0"/>
                          <a:cs typeface="Calibri" pitchFamily="34" charset="0"/>
                        </a:rPr>
                        <a:t>nach</a:t>
                      </a:r>
                      <a:r>
                        <a:rPr lang="de-DE" sz="900" baseline="0" dirty="0" smtClean="0">
                          <a:latin typeface="Calibri" pitchFamily="34" charset="0"/>
                          <a:cs typeface="Calibri" pitchFamily="34" charset="0"/>
                        </a:rPr>
                        <a:t> 23 Jahren</a:t>
                      </a:r>
                      <a:endParaRPr lang="de-DE" sz="900" dirty="0">
                        <a:latin typeface="Calibri" pitchFamily="34" charset="0"/>
                        <a:cs typeface="Calibri" pitchFamily="34" charset="0"/>
                      </a:endParaRPr>
                    </a:p>
                  </a:txBody>
                  <a:tcPr/>
                </a:tc>
              </a:tr>
              <a:tr h="320848">
                <a:tc>
                  <a:txBody>
                    <a:bodyPr/>
                    <a:lstStyle/>
                    <a:p>
                      <a:pPr algn="ctr"/>
                      <a:r>
                        <a:rPr lang="de-DE" sz="900" b="1" dirty="0" smtClean="0">
                          <a:latin typeface="Calibri" pitchFamily="34" charset="0"/>
                          <a:cs typeface="Calibri" pitchFamily="34" charset="0"/>
                        </a:rPr>
                        <a:t>A 4</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1.854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1.882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1.905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1.948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1.989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2.030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2.072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2.110</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5</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1.872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1.911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1.934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1.985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2.035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2.086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2.137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2.188</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6</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1.916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1.964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2.011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2.069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2.129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2.187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2.252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2.307</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7</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2.000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2.038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2.096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2.186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2.274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2.362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2.428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2.495</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8</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2.124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2.176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2.257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2.371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2.484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2.565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2.645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2.725</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9</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2.258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2.312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2.402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2.529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2.643</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2.738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2.824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2.907</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10</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2.428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2.478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2.635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2.791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2.944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3.056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3.164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3.273</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11</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2.799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2.892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3.052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3.214</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3.320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3.435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3.546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3.657</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12</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3.010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3.128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3.320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3.511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3.639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3.775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3.907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4.041</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13</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3.520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3.647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3.826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4.005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4.129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4.253</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4.377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4.498</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14</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3.706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3.883</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4.116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4.347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4.506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4.667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4.826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4.987</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15</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4.546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4.687</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4.846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5.006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5.165</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5.323</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5.481</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5.638</a:t>
                      </a:r>
                      <a:endParaRPr lang="de-DE" sz="900" dirty="0">
                        <a:latin typeface="Calibri" pitchFamily="34" charset="0"/>
                        <a:cs typeface="Calibri" pitchFamily="34" charset="0"/>
                      </a:endParaRPr>
                    </a:p>
                  </a:txBody>
                  <a:tcPr anchor="ctr"/>
                </a:tc>
              </a:tr>
              <a:tr h="320848">
                <a:tc>
                  <a:txBody>
                    <a:bodyPr/>
                    <a:lstStyle/>
                    <a:p>
                      <a:pPr algn="ctr"/>
                      <a:r>
                        <a:rPr lang="de-DE" sz="900" b="1" dirty="0" smtClean="0">
                          <a:latin typeface="Calibri" pitchFamily="34" charset="0"/>
                          <a:cs typeface="Calibri" pitchFamily="34" charset="0"/>
                        </a:rPr>
                        <a:t>A 16</a:t>
                      </a:r>
                      <a:endParaRPr lang="de-DE" sz="900" b="1"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5.020</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5.189</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5.372</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5.556</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5.738</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5.923</a:t>
                      </a:r>
                      <a:endParaRPr lang="de-DE" sz="900" dirty="0">
                        <a:latin typeface="Calibri" pitchFamily="34" charset="0"/>
                        <a:cs typeface="Calibri" pitchFamily="34" charset="0"/>
                      </a:endParaRPr>
                    </a:p>
                  </a:txBody>
                  <a:tcPr anchor="ctr"/>
                </a:tc>
                <a:tc>
                  <a:txBody>
                    <a:bodyPr/>
                    <a:lstStyle/>
                    <a:p>
                      <a:pPr algn="ctr"/>
                      <a:r>
                        <a:rPr lang="de-DE" sz="900" dirty="0" smtClean="0">
                          <a:latin typeface="Calibri" pitchFamily="34" charset="0"/>
                          <a:cs typeface="Calibri" pitchFamily="34" charset="0"/>
                        </a:rPr>
                        <a:t>6.106</a:t>
                      </a:r>
                      <a:endParaRPr lang="de-DE" sz="900" dirty="0">
                        <a:latin typeface="Calibri" pitchFamily="34" charset="0"/>
                        <a:cs typeface="Calibri" pitchFamily="34" charset="0"/>
                      </a:endParaRPr>
                    </a:p>
                  </a:txBody>
                  <a:tcPr anchor="ctr"/>
                </a:tc>
                <a:tc>
                  <a:txBody>
                    <a:bodyPr/>
                    <a:lstStyle/>
                    <a:p>
                      <a:pPr algn="ctr"/>
                      <a:r>
                        <a:rPr lang="de-DE" sz="900" smtClean="0">
                          <a:latin typeface="Calibri" pitchFamily="34" charset="0"/>
                          <a:cs typeface="Calibri" pitchFamily="34" charset="0"/>
                        </a:rPr>
                        <a:t>6.287</a:t>
                      </a:r>
                      <a:endParaRPr lang="de-DE" sz="900" dirty="0">
                        <a:latin typeface="Calibri" pitchFamily="34" charset="0"/>
                        <a:cs typeface="Calibri" pitchFamily="34" charset="0"/>
                      </a:endParaRPr>
                    </a:p>
                  </a:txBody>
                  <a:tcPr anchor="ctr"/>
                </a:tc>
              </a:tr>
            </a:tbl>
          </a:graphicData>
        </a:graphic>
      </p:graphicFrame>
      <p:sp>
        <p:nvSpPr>
          <p:cNvPr id="1843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9A73FF2-0CD5-4BBB-87C4-262C1187CFA8}" type="slidenum">
              <a:rPr lang="de-DE" smtClean="0"/>
              <a:pPr/>
              <a:t>14</a:t>
            </a:fld>
            <a:endParaRPr lang="de-DE" smtClean="0"/>
          </a:p>
        </p:txBody>
      </p:sp>
      <p:sp>
        <p:nvSpPr>
          <p:cNvPr id="5122" name="Titel 1"/>
          <p:cNvSpPr>
            <a:spLocks noGrp="1"/>
          </p:cNvSpPr>
          <p:nvPr>
            <p:ph type="title"/>
          </p:nvPr>
        </p:nvSpPr>
        <p:spPr>
          <a:xfrm>
            <a:off x="428596" y="428604"/>
            <a:ext cx="8229600" cy="850900"/>
          </a:xfrm>
        </p:spPr>
        <p:txBody>
          <a:bodyPr>
            <a:normAutofit/>
          </a:bodyPr>
          <a:lstStyle/>
          <a:p>
            <a:pPr eaLnBrk="1" fontAlgn="auto" hangingPunct="1">
              <a:spcAft>
                <a:spcPts val="0"/>
              </a:spcAft>
              <a:defRPr/>
            </a:pPr>
            <a:r>
              <a:rPr lang="de-DE" sz="1800" dirty="0" smtClean="0"/>
              <a:t>Besoldungstabelle A vom 01.03.2014 bis 31.03.2014</a:t>
            </a:r>
            <a:br>
              <a:rPr lang="de-DE" sz="1800" dirty="0" smtClean="0"/>
            </a:br>
            <a:r>
              <a:rPr lang="de-DE" sz="1400" dirty="0" smtClean="0"/>
              <a:t>Stand: </a:t>
            </a:r>
            <a:r>
              <a:rPr lang="de-DE" sz="1400" dirty="0" err="1" smtClean="0"/>
              <a:t>HBesVAnpG</a:t>
            </a:r>
            <a:r>
              <a:rPr lang="de-DE" sz="1400" dirty="0" smtClean="0"/>
              <a:t> 2013/2014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Font typeface="Verdana" pitchFamily="34" charset="0"/>
              <a:buBlip>
                <a:blip r:embed="rId2"/>
              </a:buBlip>
              <a:defRPr/>
            </a:pPr>
            <a:r>
              <a:rPr lang="de-DE" dirty="0" smtClean="0"/>
              <a:t>Bei „</a:t>
            </a:r>
            <a:r>
              <a:rPr lang="de-DE" i="1" dirty="0" smtClean="0"/>
              <a:t>dauerhaft herausragenden Leistungen</a:t>
            </a:r>
            <a:r>
              <a:rPr lang="de-DE" dirty="0" smtClean="0"/>
              <a:t>“ kann Grundgehalt der nächsthöheren Stufe gezahlt werden (§ 28 Abs. 4 HBesG).</a:t>
            </a:r>
          </a:p>
          <a:p>
            <a:pPr marL="514350" lvl="1" indent="-428625" eaLnBrk="1" hangingPunct="1">
              <a:buFont typeface="Verdana" pitchFamily="34" charset="0"/>
              <a:buBlip>
                <a:blip r:embed="rId2"/>
              </a:buBlip>
              <a:defRPr/>
            </a:pPr>
            <a:r>
              <a:rPr lang="de-DE" dirty="0" smtClean="0"/>
              <a:t>= </a:t>
            </a:r>
            <a:r>
              <a:rPr lang="de-DE" u="sng" dirty="0" smtClean="0"/>
              <a:t>kein</a:t>
            </a:r>
            <a:r>
              <a:rPr lang="de-DE" dirty="0" smtClean="0"/>
              <a:t> Stufenaufstieg sondern das Bezahlen aus der nächsthöheren Stufe!</a:t>
            </a:r>
          </a:p>
          <a:p>
            <a:pPr marL="514350" lvl="1" indent="-428625" eaLnBrk="1" hangingPunct="1">
              <a:buFont typeface="Verdana" pitchFamily="34" charset="0"/>
              <a:buBlip>
                <a:blip r:embed="rId2"/>
              </a:buBlip>
              <a:defRPr/>
            </a:pPr>
            <a:r>
              <a:rPr lang="de-DE" dirty="0" smtClean="0"/>
              <a:t>Grundlage: Leistungseinschätzung (Beurteilung?)</a:t>
            </a:r>
          </a:p>
          <a:p>
            <a:pPr marL="514350" lvl="1" indent="-428625" eaLnBrk="1" hangingPunct="1">
              <a:buFont typeface="Verdana" pitchFamily="34" charset="0"/>
              <a:buBlip>
                <a:blip r:embed="rId2"/>
              </a:buBlip>
              <a:defRPr/>
            </a:pPr>
            <a:r>
              <a:rPr lang="de-DE" dirty="0" smtClean="0"/>
              <a:t>Einzelheiten: Verordnung</a:t>
            </a:r>
          </a:p>
          <a:p>
            <a:pPr marL="514350" lvl="1" indent="-428625" eaLnBrk="1" hangingPunct="1">
              <a:buFont typeface="Verdana" pitchFamily="34" charset="0"/>
              <a:buBlip>
                <a:blip r:embed="rId2"/>
              </a:buBlip>
              <a:defRPr/>
            </a:pPr>
            <a:r>
              <a:rPr lang="de-DE" dirty="0" smtClean="0"/>
              <a:t>Die Möglichkeit des „Anhaltens“ des Stufenaufstiegs ist nicht mehr vorgesehen.</a:t>
            </a:r>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Wingdings" pitchFamily="2" charset="2"/>
              <a:buChar char="ü"/>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19459"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CE9DD86-35CF-4E9A-9717-1EEC1534B5E2}" type="slidenum">
              <a:rPr lang="de-DE" smtClean="0"/>
              <a:pPr/>
              <a:t>15</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Leistungselemente I </a:t>
            </a:r>
          </a:p>
        </p:txBody>
      </p:sp>
      <p:sp>
        <p:nvSpPr>
          <p:cNvPr id="19461"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9462"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2"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3" name="Inhaltsplatzhalter 2"/>
          <p:cNvSpPr>
            <a:spLocks noGrp="1"/>
          </p:cNvSpPr>
          <p:nvPr>
            <p:ph idx="1"/>
          </p:nvPr>
        </p:nvSpPr>
        <p:spPr>
          <a:xfrm>
            <a:off x="468313" y="1268761"/>
            <a:ext cx="8229600" cy="4968528"/>
          </a:xfrm>
        </p:spPr>
        <p:txBody>
          <a:bodyPr/>
          <a:lstStyle/>
          <a:p>
            <a:pPr marL="514350" lvl="1" indent="-428625" eaLnBrk="1" hangingPunct="1">
              <a:buNone/>
              <a:defRPr/>
            </a:pPr>
            <a:endParaRPr lang="de-DE" dirty="0" smtClean="0"/>
          </a:p>
          <a:p>
            <a:pPr marL="514350" lvl="1" indent="-428625" eaLnBrk="1" hangingPunct="1">
              <a:buBlip>
                <a:blip r:embed="rId3"/>
              </a:buBlip>
              <a:defRPr/>
            </a:pPr>
            <a:r>
              <a:rPr lang="de-DE" dirty="0" smtClean="0"/>
              <a:t>§ 46 HBesG: System von „Leistungsprämien“, und „Leistungszulagen“ bleibt.</a:t>
            </a:r>
          </a:p>
          <a:p>
            <a:pPr marL="514350" lvl="1" indent="-428625" eaLnBrk="1" hangingPunct="1">
              <a:buNone/>
              <a:defRPr/>
            </a:pPr>
            <a:endParaRPr lang="de-DE" dirty="0" smtClean="0"/>
          </a:p>
          <a:p>
            <a:pPr marL="514350" lvl="1" indent="-428625" eaLnBrk="1" hangingPunct="1">
              <a:buBlip>
                <a:blip r:embed="rId3"/>
              </a:buBlip>
              <a:defRPr/>
            </a:pPr>
            <a:r>
              <a:rPr lang="de-DE" b="1" dirty="0" smtClean="0"/>
              <a:t>Neu:</a:t>
            </a:r>
            <a:r>
              <a:rPr lang="de-DE" dirty="0" smtClean="0"/>
              <a:t> Sonderurlaub „</a:t>
            </a:r>
            <a:r>
              <a:rPr lang="de-DE" i="1" dirty="0" smtClean="0"/>
              <a:t>von bis zu 3 Tagen je Kalenderjahr</a:t>
            </a:r>
            <a:r>
              <a:rPr lang="de-DE" dirty="0" smtClean="0"/>
              <a:t>“.</a:t>
            </a:r>
          </a:p>
          <a:p>
            <a:pPr marL="514350" lvl="1" indent="-428625" eaLnBrk="1" hangingPunct="1">
              <a:buNone/>
              <a:defRPr/>
            </a:pPr>
            <a:endParaRPr lang="de-DE" dirty="0" smtClean="0"/>
          </a:p>
          <a:p>
            <a:pPr marL="514350" lvl="1" indent="-428625" eaLnBrk="1" hangingPunct="1">
              <a:buBlip>
                <a:blip r:embed="rId3"/>
              </a:buBlip>
              <a:defRPr/>
            </a:pPr>
            <a:r>
              <a:rPr lang="de-DE" dirty="0" smtClean="0"/>
              <a:t>Einzelheiten: Verordnung.</a:t>
            </a:r>
          </a:p>
          <a:p>
            <a:pPr marL="514350" lvl="1" indent="-428625" eaLnBrk="1" hangingPunct="1">
              <a:buNone/>
              <a:defRPr/>
            </a:pPr>
            <a:endParaRPr lang="de-DE" dirty="0" smtClean="0"/>
          </a:p>
          <a:p>
            <a:pPr marL="514350" lvl="1" indent="-428625" eaLnBrk="1" hangingPunct="1">
              <a:buBlip>
                <a:blip r:embed="rId3"/>
              </a:buBlip>
              <a:defRPr/>
            </a:pPr>
            <a:r>
              <a:rPr lang="de-DE" b="1" dirty="0" smtClean="0"/>
              <a:t>Achtung:</a:t>
            </a:r>
            <a:r>
              <a:rPr lang="de-DE" dirty="0" smtClean="0"/>
              <a:t> im kommunalen Bereich nur Prämie oder Zulage nach Maßgabe einer Dienstvereinbarung, die auch für Tarifbeschäftigte gilt. Kein Sonderurlaub (§ 46 Abs. 5 HBesG).</a:t>
            </a:r>
          </a:p>
          <a:p>
            <a:pPr marL="514350" lvl="1" indent="-428625" eaLnBrk="1" hangingPunct="1">
              <a:buFont typeface="Verdana" pitchFamily="34" charset="0"/>
              <a:buNone/>
              <a:defRPr/>
            </a:pPr>
            <a:endParaRPr lang="de-DE" dirty="0" smtClean="0"/>
          </a:p>
          <a:p>
            <a:pPr marL="514350" lvl="1" indent="-428625" eaLnBrk="1" hangingPunct="1">
              <a:buFont typeface="Wingdings" pitchFamily="2" charset="2"/>
              <a:buChar char="ü"/>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19459"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CE9DD86-35CF-4E9A-9717-1EEC1534B5E2}" type="slidenum">
              <a:rPr lang="de-DE" smtClean="0"/>
              <a:pPr/>
              <a:t>16</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Leistungselemente II.</a:t>
            </a:r>
          </a:p>
        </p:txBody>
      </p:sp>
      <p:sp>
        <p:nvSpPr>
          <p:cNvPr id="19461"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linds(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Font typeface="Verdana" pitchFamily="34" charset="0"/>
              <a:buBlip>
                <a:blip r:embed="rId2"/>
              </a:buBlip>
              <a:defRPr/>
            </a:pPr>
            <a:r>
              <a:rPr lang="de-DE" dirty="0" smtClean="0"/>
              <a:t>Die Überleitung erfolgt „Besoldungsgruppengleich“ D. h., z. B. von A 9 </a:t>
            </a:r>
            <a:r>
              <a:rPr lang="de-DE" u="sng" dirty="0" smtClean="0"/>
              <a:t>B</a:t>
            </a:r>
            <a:r>
              <a:rPr lang="de-DE" dirty="0" smtClean="0"/>
              <a:t>BesO A nach A 9 </a:t>
            </a:r>
            <a:r>
              <a:rPr lang="de-DE" u="sng" dirty="0" smtClean="0"/>
              <a:t>H</a:t>
            </a:r>
            <a:r>
              <a:rPr lang="de-DE" dirty="0" smtClean="0"/>
              <a:t>BesO A. Maßgebend: Tabelle im Februar 2014</a:t>
            </a:r>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Blip>
                <a:blip r:embed="rId2"/>
              </a:buBlip>
              <a:defRPr/>
            </a:pPr>
            <a:r>
              <a:rPr lang="de-DE" dirty="0" smtClean="0"/>
              <a:t>Für die </a:t>
            </a:r>
            <a:r>
              <a:rPr lang="de-DE" b="1" dirty="0" smtClean="0"/>
              <a:t>Stufenzuordnung</a:t>
            </a:r>
            <a:r>
              <a:rPr lang="de-DE" dirty="0" smtClean="0"/>
              <a:t> gilt:</a:t>
            </a:r>
          </a:p>
          <a:p>
            <a:pPr marL="1081088" lvl="1" indent="-546100" eaLnBrk="1" hangingPunct="1">
              <a:buFont typeface="Wingdings" pitchFamily="2" charset="2"/>
              <a:buChar char="ü"/>
              <a:defRPr/>
            </a:pPr>
            <a:r>
              <a:rPr lang="de-DE" dirty="0" smtClean="0"/>
              <a:t>Zuordnung zu der </a:t>
            </a:r>
            <a:r>
              <a:rPr lang="de-DE" u="sng" dirty="0" smtClean="0"/>
              <a:t>Stufe</a:t>
            </a:r>
            <a:r>
              <a:rPr lang="de-DE" dirty="0" smtClean="0"/>
              <a:t> oder der </a:t>
            </a:r>
            <a:r>
              <a:rPr lang="de-DE" u="sng" dirty="0" smtClean="0"/>
              <a:t>Überleitungsstufe</a:t>
            </a:r>
            <a:r>
              <a:rPr lang="de-DE" dirty="0" smtClean="0"/>
              <a:t>, die dem Grundgehalt zum Zeitpunkt der Überleitung entspricht,</a:t>
            </a:r>
          </a:p>
          <a:p>
            <a:pPr marL="1084263" lvl="1" indent="-549275" eaLnBrk="1" hangingPunct="1">
              <a:buFont typeface="Wingdings" pitchFamily="2" charset="2"/>
              <a:buChar char="ü"/>
              <a:defRPr/>
            </a:pPr>
            <a:r>
              <a:rPr lang="de-DE" dirty="0" smtClean="0"/>
              <a:t>wenn dies nicht passt: Zuordnung zu der Stufe oder Überleitungsstufe mit dem nächst höheren Betrag.</a:t>
            </a:r>
          </a:p>
          <a:p>
            <a:pPr marL="514350" lvl="1" indent="-428625" eaLnBrk="1" hangingPunct="1">
              <a:buFont typeface="Verdana" pitchFamily="34" charset="0"/>
              <a:buNone/>
              <a:defRPr/>
            </a:pPr>
            <a:endParaRPr lang="de-DE" dirty="0" smtClean="0"/>
          </a:p>
          <a:p>
            <a:pPr marL="514350" lvl="1" indent="-428625" eaLnBrk="1" hangingPunct="1">
              <a:buFont typeface="Wingdings" pitchFamily="2" charset="2"/>
              <a:buChar char="ü"/>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19459"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CE9DD86-35CF-4E9A-9717-1EEC1534B5E2}" type="slidenum">
              <a:rPr lang="de-DE" smtClean="0"/>
              <a:pPr/>
              <a:t>17</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Überleitung in HBesG I.</a:t>
            </a:r>
          </a:p>
        </p:txBody>
      </p:sp>
      <p:sp>
        <p:nvSpPr>
          <p:cNvPr id="19461"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9462" name="Picture 55" descr="Ver_1rot"/>
          <p:cNvPicPr>
            <a:picLocks noChangeAspect="1" noChangeArrowheads="1"/>
          </p:cNvPicPr>
          <p:nvPr/>
        </p:nvPicPr>
        <p:blipFill>
          <a:blip r:embed="rId3" cstate="print"/>
          <a:srcRect/>
          <a:stretch>
            <a:fillRect/>
          </a:stretch>
        </p:blipFill>
        <p:spPr bwMode="auto">
          <a:xfrm>
            <a:off x="7524328" y="5085184"/>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Font typeface="Verdana" pitchFamily="34" charset="0"/>
              <a:buBlip>
                <a:blip r:embed="rId2"/>
              </a:buBlip>
              <a:defRPr/>
            </a:pPr>
            <a:r>
              <a:rPr lang="de-DE" dirty="0" smtClean="0"/>
              <a:t>Für den weiteren Stufenaufstieg gilt:</a:t>
            </a:r>
          </a:p>
          <a:p>
            <a:pPr marL="514350" lvl="1" indent="-428625" eaLnBrk="1" hangingPunct="1">
              <a:buFont typeface="Verdana" pitchFamily="34" charset="0"/>
              <a:buBlip>
                <a:blip r:embed="rId2"/>
              </a:buBlip>
              <a:defRPr/>
            </a:pPr>
            <a:endParaRPr lang="de-DE" dirty="0" smtClean="0"/>
          </a:p>
          <a:p>
            <a:pPr marL="514350" lvl="1" indent="-428625" eaLnBrk="1" hangingPunct="1">
              <a:buFont typeface="Verdana" pitchFamily="34" charset="0"/>
              <a:buBlip>
                <a:blip r:embed="rId2"/>
              </a:buBlip>
              <a:defRPr/>
            </a:pPr>
            <a:r>
              <a:rPr lang="de-DE" dirty="0" smtClean="0"/>
              <a:t>Bei Überleitung in eine Überleitungsstufe gilt altes Recht weiter.</a:t>
            </a:r>
          </a:p>
          <a:p>
            <a:pPr marL="1081088" lvl="1" indent="-546100" eaLnBrk="1" hangingPunct="1">
              <a:buFont typeface="Wingdings" pitchFamily="2" charset="2"/>
              <a:buChar char="Ø"/>
              <a:defRPr/>
            </a:pPr>
            <a:r>
              <a:rPr lang="de-DE" dirty="0" smtClean="0"/>
              <a:t>D. h., der Stufenaufstieg erfolgt zu dem Zeitpunkt, zu dem er nach altem Recht auch erfolgt wäre.</a:t>
            </a:r>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Blip>
                <a:blip r:embed="rId2"/>
              </a:buBlip>
              <a:defRPr/>
            </a:pPr>
            <a:r>
              <a:rPr lang="de-DE" dirty="0" smtClean="0"/>
              <a:t>Bei Überleitung in eine „richtige“ Stufe gilt neues Recht</a:t>
            </a:r>
          </a:p>
          <a:p>
            <a:pPr marL="1081088" lvl="1" indent="-546100" eaLnBrk="1" hangingPunct="1">
              <a:buFont typeface="Wingdings" pitchFamily="2" charset="2"/>
              <a:buChar char="Ø"/>
              <a:defRPr/>
            </a:pPr>
            <a:r>
              <a:rPr lang="de-DE" dirty="0" smtClean="0"/>
              <a:t>D. h., mit der Überleitung gilt die Stufenlaufzeit nach § 28 Abs. 3 HBesG.</a:t>
            </a:r>
          </a:p>
          <a:p>
            <a:pPr marL="514350" lvl="1" indent="-428625" eaLnBrk="1" hangingPunct="1">
              <a:buFont typeface="Verdana" pitchFamily="34" charset="0"/>
              <a:buNone/>
              <a:defRPr/>
            </a:pPr>
            <a:endParaRPr lang="de-DE" dirty="0" smtClean="0"/>
          </a:p>
          <a:p>
            <a:pPr marL="514350" lvl="1" indent="-428625" eaLnBrk="1" hangingPunct="1">
              <a:buFont typeface="Wingdings" pitchFamily="2" charset="2"/>
              <a:buChar char="ü"/>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048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0248719-5D93-4874-AF52-8FFE4FEA2A14}" type="slidenum">
              <a:rPr lang="de-DE" smtClean="0"/>
              <a:pPr/>
              <a:t>18</a:t>
            </a:fld>
            <a:endParaRPr lang="de-DE" smtClean="0"/>
          </a:p>
        </p:txBody>
      </p:sp>
      <p:sp>
        <p:nvSpPr>
          <p:cNvPr id="5122" name="Titel 1"/>
          <p:cNvSpPr>
            <a:spLocks noGrp="1"/>
          </p:cNvSpPr>
          <p:nvPr>
            <p:ph type="title"/>
          </p:nvPr>
        </p:nvSpPr>
        <p:spPr>
          <a:xfrm>
            <a:off x="428596" y="428604"/>
            <a:ext cx="8229600" cy="850900"/>
          </a:xfrm>
        </p:spPr>
        <p:txBody>
          <a:bodyPr>
            <a:normAutofit/>
          </a:bodyPr>
          <a:lstStyle/>
          <a:p>
            <a:pPr eaLnBrk="1" fontAlgn="auto" hangingPunct="1">
              <a:spcAft>
                <a:spcPts val="0"/>
              </a:spcAft>
              <a:defRPr/>
            </a:pPr>
            <a:r>
              <a:rPr lang="de-DE" sz="3600" dirty="0" smtClean="0"/>
              <a:t>Überleitung in HBesG II.</a:t>
            </a:r>
          </a:p>
        </p:txBody>
      </p:sp>
      <p:sp>
        <p:nvSpPr>
          <p:cNvPr id="20485" name="Rechteck 5"/>
          <p:cNvSpPr>
            <a:spLocks noChangeArrowheads="1"/>
          </p:cNvSpPr>
          <p:nvPr/>
        </p:nvSpPr>
        <p:spPr bwMode="auto">
          <a:xfrm>
            <a:off x="2643188" y="6286500"/>
            <a:ext cx="5715000" cy="277813"/>
          </a:xfrm>
          <a:prstGeom prst="rect">
            <a:avLst/>
          </a:prstGeom>
          <a:noFill/>
          <a:ln w="9525">
            <a:noFill/>
            <a:miter lim="800000"/>
            <a:headEnd/>
            <a:tailEnd/>
          </a:ln>
        </p:spPr>
        <p:txBody>
          <a:bodyPr>
            <a:spAutoFit/>
          </a:bodyPr>
          <a:lstStyle/>
          <a:p>
            <a:pPr algn="r"/>
            <a:r>
              <a:rPr lang="de-DE" sz="1200"/>
              <a:t>2.</a:t>
            </a:r>
            <a:r>
              <a:rPr lang="de-DE" sz="1200">
                <a:latin typeface="Calibri" pitchFamily="34" charset="0"/>
              </a:rPr>
              <a:t> DRModG  *  ver.di Landesbezirk Hessen *   Bereich „</a:t>
            </a:r>
            <a:r>
              <a:rPr lang="de-DE" sz="1200" i="1">
                <a:latin typeface="Calibri" pitchFamily="34" charset="0"/>
              </a:rPr>
              <a:t>Beamtinnen &amp; Beamte</a:t>
            </a:r>
            <a:r>
              <a:rPr lang="de-DE" sz="1200">
                <a:latin typeface="Calibri" pitchFamily="34" charset="0"/>
              </a:rPr>
              <a:t>“</a:t>
            </a:r>
          </a:p>
        </p:txBody>
      </p:sp>
      <p:pic>
        <p:nvPicPr>
          <p:cNvPr id="20486"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95536" y="908720"/>
            <a:ext cx="8302377" cy="5328569"/>
          </a:xfrm>
        </p:spPr>
        <p:txBody>
          <a:bodyPr/>
          <a:lstStyle/>
          <a:p>
            <a:pPr marL="514350" lvl="1" indent="-428625" algn="ctr" eaLnBrk="1" hangingPunct="1">
              <a:buNone/>
              <a:defRPr/>
            </a:pPr>
            <a:r>
              <a:rPr lang="de-DE" sz="1100" dirty="0" smtClean="0"/>
              <a:t>Besoldungstabelle A v. 01.07.2013 bis 28.02.2014</a:t>
            </a:r>
          </a:p>
          <a:p>
            <a:pPr marL="514350" lvl="1" indent="-428625" algn="ctr" eaLnBrk="1" hangingPunct="1">
              <a:buNone/>
              <a:defRPr/>
            </a:pPr>
            <a:endParaRPr lang="de-DE" sz="1100" dirty="0" smtClean="0"/>
          </a:p>
          <a:p>
            <a:pPr marL="514350" lvl="1" indent="-428625" eaLnBrk="1" hangingPunct="1">
              <a:buNone/>
              <a:defRPr/>
            </a:pPr>
            <a:endParaRPr lang="de-DE" sz="1100" dirty="0" smtClean="0"/>
          </a:p>
          <a:p>
            <a:pPr marL="514350" lvl="1" indent="-428625" eaLnBrk="1" hangingPunct="1">
              <a:buFont typeface="Verdana" pitchFamily="34" charset="0"/>
              <a:buNone/>
              <a:defRPr/>
            </a:pPr>
            <a:endParaRPr lang="de-DE" dirty="0" smtClean="0"/>
          </a:p>
          <a:p>
            <a:pPr marL="514350" lvl="1" indent="-428625" eaLnBrk="1" hangingPunct="1">
              <a:buFont typeface="Wingdings" pitchFamily="2" charset="2"/>
              <a:buChar char="ü"/>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048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0248719-5D93-4874-AF52-8FFE4FEA2A14}" type="slidenum">
              <a:rPr lang="de-DE" smtClean="0"/>
              <a:pPr/>
              <a:t>19</a:t>
            </a:fld>
            <a:endParaRPr lang="de-DE" smtClean="0"/>
          </a:p>
        </p:txBody>
      </p:sp>
      <p:sp>
        <p:nvSpPr>
          <p:cNvPr id="5122" name="Titel 1"/>
          <p:cNvSpPr>
            <a:spLocks noGrp="1"/>
          </p:cNvSpPr>
          <p:nvPr>
            <p:ph type="title"/>
          </p:nvPr>
        </p:nvSpPr>
        <p:spPr>
          <a:xfrm>
            <a:off x="428596" y="332656"/>
            <a:ext cx="8229600" cy="432048"/>
          </a:xfrm>
        </p:spPr>
        <p:txBody>
          <a:bodyPr>
            <a:normAutofit fontScale="90000"/>
          </a:bodyPr>
          <a:lstStyle/>
          <a:p>
            <a:pPr eaLnBrk="1" fontAlgn="auto" hangingPunct="1">
              <a:spcAft>
                <a:spcPts val="0"/>
              </a:spcAft>
              <a:defRPr/>
            </a:pPr>
            <a:r>
              <a:rPr lang="de-DE" sz="2800" dirty="0" smtClean="0">
                <a:latin typeface="Calibri" pitchFamily="34" charset="0"/>
                <a:cs typeface="Calibri" pitchFamily="34" charset="0"/>
              </a:rPr>
              <a:t>Überleitung  in HBesG III.</a:t>
            </a:r>
          </a:p>
        </p:txBody>
      </p:sp>
      <p:sp>
        <p:nvSpPr>
          <p:cNvPr id="20485" name="Rechteck 5"/>
          <p:cNvSpPr>
            <a:spLocks noChangeArrowheads="1"/>
          </p:cNvSpPr>
          <p:nvPr/>
        </p:nvSpPr>
        <p:spPr bwMode="auto">
          <a:xfrm>
            <a:off x="2643188" y="6286500"/>
            <a:ext cx="5715000" cy="277813"/>
          </a:xfrm>
          <a:prstGeom prst="rect">
            <a:avLst/>
          </a:prstGeom>
          <a:noFill/>
          <a:ln w="9525">
            <a:noFill/>
            <a:miter lim="800000"/>
            <a:headEnd/>
            <a:tailEnd/>
          </a:ln>
        </p:spPr>
        <p:txBody>
          <a:bodyPr>
            <a:spAutoFit/>
          </a:bodyPr>
          <a:lstStyle/>
          <a:p>
            <a:pPr algn="r"/>
            <a:r>
              <a:rPr lang="de-DE" sz="1200" dirty="0">
                <a:latin typeface="Calibri" pitchFamily="34" charset="0"/>
                <a:cs typeface="Calibri" pitchFamily="34" charset="0"/>
              </a:rPr>
              <a:t>2. DRModG </a:t>
            </a:r>
            <a:r>
              <a:rPr lang="de-DE" sz="1200" dirty="0" smtClean="0">
                <a:latin typeface="Calibri" pitchFamily="34" charset="0"/>
                <a:cs typeface="Calibri" pitchFamily="34" charset="0"/>
              </a:rPr>
              <a:t> </a:t>
            </a:r>
            <a:r>
              <a:rPr lang="de-DE" sz="1200" dirty="0" smtClean="0">
                <a:latin typeface="Sylfaen"/>
                <a:cs typeface="Calibri" pitchFamily="34" charset="0"/>
              </a:rPr>
              <a:t>● </a:t>
            </a:r>
            <a:r>
              <a:rPr lang="de-DE" sz="1200" dirty="0" smtClean="0">
                <a:latin typeface="Calibri" pitchFamily="34" charset="0"/>
                <a:cs typeface="Calibri" pitchFamily="34" charset="0"/>
              </a:rPr>
              <a:t>ver.di </a:t>
            </a:r>
            <a:r>
              <a:rPr lang="de-DE" sz="1200" dirty="0">
                <a:latin typeface="Calibri" pitchFamily="34" charset="0"/>
                <a:cs typeface="Calibri" pitchFamily="34" charset="0"/>
              </a:rPr>
              <a:t>Landesbezirk </a:t>
            </a:r>
            <a:r>
              <a:rPr lang="de-DE" sz="1200" dirty="0" smtClean="0">
                <a:latin typeface="Calibri" pitchFamily="34" charset="0"/>
                <a:cs typeface="Calibri" pitchFamily="34" charset="0"/>
              </a:rPr>
              <a:t>Hessen </a:t>
            </a:r>
            <a:r>
              <a:rPr lang="de-DE" sz="1200" dirty="0" smtClean="0">
                <a:latin typeface="Sylfaen"/>
                <a:cs typeface="Calibri" pitchFamily="34" charset="0"/>
              </a:rPr>
              <a:t>● </a:t>
            </a:r>
            <a:r>
              <a:rPr lang="de-DE" sz="1200" dirty="0" smtClean="0">
                <a:latin typeface="Calibri" pitchFamily="34" charset="0"/>
                <a:cs typeface="Calibri" pitchFamily="34" charset="0"/>
              </a:rPr>
              <a:t> Bereich </a:t>
            </a:r>
            <a:r>
              <a:rPr lang="de-DE" sz="1200" dirty="0">
                <a:latin typeface="Calibri" pitchFamily="34" charset="0"/>
                <a:cs typeface="Calibri" pitchFamily="34" charset="0"/>
              </a:rPr>
              <a:t>„</a:t>
            </a:r>
            <a:r>
              <a:rPr lang="de-DE" sz="1200" i="1" dirty="0">
                <a:latin typeface="Calibri" pitchFamily="34" charset="0"/>
                <a:cs typeface="Calibri" pitchFamily="34" charset="0"/>
              </a:rPr>
              <a:t>Beamtinnen &amp; Beamte</a:t>
            </a:r>
            <a:r>
              <a:rPr lang="de-DE" sz="1200" dirty="0">
                <a:latin typeface="Calibri" pitchFamily="34" charset="0"/>
                <a:cs typeface="Calibri" pitchFamily="34" charset="0"/>
              </a:rPr>
              <a:t>“</a:t>
            </a:r>
          </a:p>
        </p:txBody>
      </p:sp>
      <p:graphicFrame>
        <p:nvGraphicFramePr>
          <p:cNvPr id="7" name="Tabelle 6"/>
          <p:cNvGraphicFramePr>
            <a:graphicFrameLocks noGrp="1"/>
          </p:cNvGraphicFramePr>
          <p:nvPr/>
        </p:nvGraphicFramePr>
        <p:xfrm>
          <a:off x="179515" y="1268752"/>
          <a:ext cx="8712967" cy="4993992"/>
        </p:xfrm>
        <a:graphic>
          <a:graphicData uri="http://schemas.openxmlformats.org/drawingml/2006/table">
            <a:tbl>
              <a:tblPr firstRow="1" bandRow="1">
                <a:tableStyleId>{3B4B98B0-60AC-42C2-AFA5-B58CD77FA1E5}</a:tableStyleId>
              </a:tblPr>
              <a:tblGrid>
                <a:gridCol w="578521"/>
                <a:gridCol w="795462"/>
                <a:gridCol w="723150"/>
                <a:gridCol w="795462"/>
                <a:gridCol w="727886"/>
                <a:gridCol w="629648"/>
                <a:gridCol w="684959"/>
                <a:gridCol w="629648"/>
                <a:gridCol w="629648"/>
                <a:gridCol w="629639"/>
                <a:gridCol w="629648"/>
                <a:gridCol w="629648"/>
                <a:gridCol w="629648"/>
              </a:tblGrid>
              <a:tr h="277444">
                <a:tc rowSpan="3">
                  <a:txBody>
                    <a:bodyPr/>
                    <a:lstStyle/>
                    <a:p>
                      <a:r>
                        <a:rPr lang="de-DE" sz="1100" dirty="0" smtClean="0">
                          <a:latin typeface="Calibri" pitchFamily="34" charset="0"/>
                          <a:cs typeface="Calibri" pitchFamily="34" charset="0"/>
                        </a:rPr>
                        <a:t>Bes.</a:t>
                      </a:r>
                    </a:p>
                    <a:p>
                      <a:r>
                        <a:rPr lang="de-DE" sz="1100" dirty="0" smtClean="0">
                          <a:latin typeface="Calibri" pitchFamily="34" charset="0"/>
                          <a:cs typeface="Calibri" pitchFamily="34" charset="0"/>
                        </a:rPr>
                        <a:t>Gruppe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5">
                  <a:txBody>
                    <a:bodyPr/>
                    <a:lstStyle/>
                    <a:p>
                      <a:pPr algn="ctr"/>
                      <a:r>
                        <a:rPr lang="de-DE" sz="1200" dirty="0" smtClean="0">
                          <a:latin typeface="Calibri" pitchFamily="34" charset="0"/>
                          <a:cs typeface="Calibri" pitchFamily="34" charset="0"/>
                        </a:rPr>
                        <a:t>2 Jahres-Rhythmus</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pPr algn="ct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4">
                  <a:txBody>
                    <a:bodyPr/>
                    <a:lstStyle/>
                    <a:p>
                      <a:pPr algn="ctr"/>
                      <a:r>
                        <a:rPr lang="de-DE" sz="1200" dirty="0" smtClean="0">
                          <a:latin typeface="Calibri" pitchFamily="34" charset="0"/>
                          <a:cs typeface="Calibri" pitchFamily="34" charset="0"/>
                        </a:rPr>
                        <a:t>3-Jahres Rhythmus</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de-DE"/>
                    </a:p>
                  </a:txBody>
                  <a:tcPr/>
                </a:tc>
                <a:tc hMerge="1">
                  <a:txBody>
                    <a:bodyPr/>
                    <a:lstStyle/>
                    <a:p>
                      <a:endParaRPr lang="de-DE"/>
                    </a:p>
                  </a:txBody>
                  <a:tcPr/>
                </a:tc>
                <a:tc hMerge="1">
                  <a:txBody>
                    <a:bodyPr/>
                    <a:lstStyle/>
                    <a:p>
                      <a:pPr algn="ct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3">
                  <a:txBody>
                    <a:bodyPr/>
                    <a:lstStyle/>
                    <a:p>
                      <a:pPr algn="ctr"/>
                      <a:r>
                        <a:rPr lang="de-DE" sz="1200" dirty="0" smtClean="0">
                          <a:latin typeface="Calibri" pitchFamily="34" charset="0"/>
                          <a:cs typeface="Calibri" pitchFamily="34" charset="0"/>
                        </a:rPr>
                        <a:t>4-Jahres-Rhythmus</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de-DE"/>
                    </a:p>
                  </a:txBody>
                  <a:tcPr/>
                </a:tc>
                <a:tc hMerge="1">
                  <a:txBody>
                    <a:bodyPr/>
                    <a:lstStyle/>
                    <a:p>
                      <a:endParaRPr lang="de-DE"/>
                    </a:p>
                  </a:txBody>
                  <a:tcPr/>
                </a:tc>
              </a:tr>
              <a:tr h="277444">
                <a:tc vMerge="1">
                  <a:txBody>
                    <a:bodyPr/>
                    <a:lstStyle/>
                    <a:p>
                      <a:endParaRPr lang="de-DE" sz="12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12">
                  <a:txBody>
                    <a:bodyPr/>
                    <a:lstStyle/>
                    <a:p>
                      <a:pPr algn="ctr"/>
                      <a:r>
                        <a:rPr lang="de-DE" sz="1200" b="1" dirty="0" smtClean="0">
                          <a:latin typeface="Calibri" pitchFamily="34" charset="0"/>
                          <a:cs typeface="Calibri" pitchFamily="34" charset="0"/>
                        </a:rPr>
                        <a:t>S t u f e</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277444">
                <a:tc vMerge="1">
                  <a:txBody>
                    <a:bodyPr/>
                    <a:lstStyle/>
                    <a:p>
                      <a:endParaRPr lang="de-DE" sz="12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1</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2</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3</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4</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5</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6</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7</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8</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9</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10</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11</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1" dirty="0" smtClean="0">
                          <a:latin typeface="Calibri" pitchFamily="34" charset="0"/>
                          <a:cs typeface="Calibri" pitchFamily="34" charset="0"/>
                        </a:rPr>
                        <a:t>12</a:t>
                      </a:r>
                      <a:endParaRPr lang="de-DE" sz="12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2</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1.691,56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1.732,41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1.773,26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1.814,11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1.854,97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1.936,69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1.936,69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3</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1.762,11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1.805,59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1.849,05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1.892,50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1.936,00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1.979,47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2.022,93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4</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1.802,12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1.853,34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1.904,49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1.955,67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2.006,85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2.058,03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2.109,19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5</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1.816,69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1.882,22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1.933,15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1.984,04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2.034,98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2.085,89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2.136,81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2.187,72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6</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1.859,71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1.915,61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1.971,53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2.027,43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2.083,33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2.139,24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2.195,17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2.306,96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7</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1.941,45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1.991,68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2.062,03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2.132,39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2.202,73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2.273,08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2.343,45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2.393,66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2.443,90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2.494,18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8</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2.063,07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2.123,17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2.213,32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2.303,47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2.393,62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2.483,80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2.543,88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2.603,99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2.664,10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2.724,17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9</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2.198,02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2.257,17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2.353,39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2.449,59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2.545,81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2.642,03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2.708,16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2.774,32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2.840,46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2.906,62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10</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2.368,39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2.450,57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2.573,81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2.697,12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2.820,38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2.943,68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3.108,03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3.190,19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3.272,39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11</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2.730,12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2.856,43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2.982,73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3.109,07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3.235,39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3.319,59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3.403,82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3.488,04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3.572,23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3.656,44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12</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2.936,12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3.086,73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3.237,32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3.387,92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3.538,53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3.638,92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3.739,31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3.839,70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3.940,12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4.040,51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13</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3.304,87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3.467,48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3.630,12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3.792,74</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3.955,35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4.063,77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4.172,18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4.280,62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4.389,03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4.497,45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14</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3.439,58</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3.650,49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3.861,36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4.072,25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4.283,13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4.423,71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4.564,31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4.704,90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4.845,50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4.986,10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15</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4.478,17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4.710,02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4.895,52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5.081,00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5.266,50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5.451,99</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5.637,45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77444">
                <a:tc>
                  <a:txBody>
                    <a:bodyPr/>
                    <a:lstStyle/>
                    <a:p>
                      <a:pPr algn="ctr"/>
                      <a:r>
                        <a:rPr lang="de-DE" sz="1200" dirty="0" smtClean="0">
                          <a:latin typeface="Calibri" pitchFamily="34" charset="0"/>
                          <a:cs typeface="Calibri" pitchFamily="34" charset="0"/>
                        </a:rPr>
                        <a:t>A 16</a:t>
                      </a:r>
                      <a:endParaRPr lang="de-DE" sz="1200" dirty="0">
                        <a:latin typeface="Calibri" pitchFamily="34" charset="0"/>
                        <a:cs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4.946,00</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5.214,13</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5.428,67</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5.643,21</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5.857,72</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6.072,25</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1200" b="0" dirty="0" smtClean="0">
                          <a:latin typeface="Calibri" pitchFamily="34" charset="0"/>
                          <a:cs typeface="Calibri" pitchFamily="34" charset="0"/>
                        </a:rPr>
                        <a:t>6.286,76</a:t>
                      </a:r>
                      <a:endParaRPr lang="de-DE" sz="1200" b="0" dirty="0">
                        <a:latin typeface="Calibri" pitchFamily="34" charset="0"/>
                        <a:cs typeface="Calibri"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pPr>
              <a:defRPr/>
            </a:pPr>
            <a:fld id="{6A759521-E958-464D-8C7C-8F7CE2FB4086}" type="slidenum">
              <a:rPr lang="de-DE" sz="1200">
                <a:solidFill>
                  <a:schemeClr val="bg2">
                    <a:lumMod val="25000"/>
                  </a:schemeClr>
                </a:solidFill>
                <a:latin typeface="Calibri" pitchFamily="34" charset="0"/>
              </a:rPr>
              <a:pPr>
                <a:defRPr/>
              </a:pPr>
              <a:t>2</a:t>
            </a:fld>
            <a:endParaRPr lang="de-DE" sz="1200" dirty="0">
              <a:solidFill>
                <a:schemeClr val="bg2">
                  <a:lumMod val="25000"/>
                </a:schemeClr>
              </a:solidFill>
              <a:latin typeface="Calibri" pitchFamily="34" charset="0"/>
            </a:endParaRPr>
          </a:p>
        </p:txBody>
      </p:sp>
      <p:graphicFrame>
        <p:nvGraphicFramePr>
          <p:cNvPr id="7" name="Tabelle 6"/>
          <p:cNvGraphicFramePr>
            <a:graphicFrameLocks noGrp="1"/>
          </p:cNvGraphicFramePr>
          <p:nvPr/>
        </p:nvGraphicFramePr>
        <p:xfrm>
          <a:off x="1357313" y="476672"/>
          <a:ext cx="6429420" cy="4777965"/>
        </p:xfrm>
        <a:graphic>
          <a:graphicData uri="http://schemas.openxmlformats.org/drawingml/2006/table">
            <a:tbl>
              <a:tblPr firstRow="1" bandRow="1">
                <a:tableStyleId>{5C22544A-7EE6-4342-B048-85BDC9FD1C3A}</a:tableStyleId>
              </a:tblPr>
              <a:tblGrid>
                <a:gridCol w="4857784"/>
                <a:gridCol w="1571636"/>
              </a:tblGrid>
              <a:tr h="135693">
                <a:tc>
                  <a:txBody>
                    <a:bodyPr/>
                    <a:lstStyle/>
                    <a:p>
                      <a:pPr algn="ctr"/>
                      <a:r>
                        <a:rPr lang="de-DE" dirty="0" smtClean="0"/>
                        <a:t>Inhalt</a:t>
                      </a:r>
                      <a:endParaRPr lang="de-DE" dirty="0"/>
                    </a:p>
                  </a:txBody>
                  <a:tcPr/>
                </a:tc>
                <a:tc>
                  <a:txBody>
                    <a:bodyPr/>
                    <a:lstStyle/>
                    <a:p>
                      <a:pPr algn="l"/>
                      <a:r>
                        <a:rPr lang="de-DE" sz="1200" b="0" dirty="0" smtClean="0"/>
                        <a:t>Folie</a:t>
                      </a:r>
                      <a:r>
                        <a:rPr lang="de-DE" sz="1200" b="0" baseline="0" dirty="0" smtClean="0"/>
                        <a:t> Nr. bzw. </a:t>
                      </a:r>
                    </a:p>
                    <a:p>
                      <a:pPr algn="l"/>
                      <a:r>
                        <a:rPr lang="de-DE" sz="1200" b="0" baseline="0" dirty="0" smtClean="0"/>
                        <a:t>Folie von.. bis</a:t>
                      </a:r>
                      <a:endParaRPr lang="de-DE" sz="1200" b="0" dirty="0"/>
                    </a:p>
                  </a:txBody>
                  <a:tcPr/>
                </a:tc>
              </a:tr>
              <a:tr h="311265">
                <a:tc>
                  <a:txBody>
                    <a:bodyPr/>
                    <a:lstStyle/>
                    <a:p>
                      <a:pPr algn="l"/>
                      <a:r>
                        <a:rPr lang="de-DE" sz="1200" dirty="0" smtClean="0">
                          <a:latin typeface="Calibri" pitchFamily="34" charset="0"/>
                        </a:rPr>
                        <a:t>Hintergründe</a:t>
                      </a:r>
                      <a:endParaRPr lang="de-DE" sz="1200" dirty="0">
                        <a:latin typeface="Calibri" pitchFamily="34" charset="0"/>
                      </a:endParaRPr>
                    </a:p>
                  </a:txBody>
                  <a:tcPr/>
                </a:tc>
                <a:tc>
                  <a:txBody>
                    <a:bodyPr/>
                    <a:lstStyle/>
                    <a:p>
                      <a:pPr algn="l"/>
                      <a:r>
                        <a:rPr lang="de-DE" sz="1200" dirty="0" smtClean="0">
                          <a:latin typeface="Calibri" pitchFamily="34" charset="0"/>
                        </a:rPr>
                        <a:t>4, 5</a:t>
                      </a:r>
                      <a:endParaRPr lang="de-DE" sz="1200" dirty="0">
                        <a:latin typeface="Calibri" pitchFamily="34" charset="0"/>
                      </a:endParaRPr>
                    </a:p>
                  </a:txBody>
                  <a:tcPr/>
                </a:tc>
              </a:tr>
              <a:tr h="311265">
                <a:tc>
                  <a:txBody>
                    <a:bodyPr/>
                    <a:lstStyle/>
                    <a:p>
                      <a:pPr algn="l"/>
                      <a:r>
                        <a:rPr lang="de-DE" sz="1200" dirty="0" smtClean="0">
                          <a:latin typeface="Calibri" pitchFamily="34" charset="0"/>
                        </a:rPr>
                        <a:t>Allgemeines</a:t>
                      </a:r>
                      <a:r>
                        <a:rPr lang="de-DE" sz="1200" baseline="0" dirty="0" smtClean="0">
                          <a:latin typeface="Calibri" pitchFamily="34" charset="0"/>
                        </a:rPr>
                        <a:t> Beamtenrecht</a:t>
                      </a:r>
                      <a:endParaRPr lang="de-DE" sz="1200" dirty="0">
                        <a:latin typeface="Calibri" pitchFamily="34" charset="0"/>
                      </a:endParaRPr>
                    </a:p>
                  </a:txBody>
                  <a:tcPr/>
                </a:tc>
                <a:tc>
                  <a:txBody>
                    <a:bodyPr/>
                    <a:lstStyle/>
                    <a:p>
                      <a:pPr algn="l"/>
                      <a:r>
                        <a:rPr lang="de-DE" sz="1200" dirty="0" smtClean="0">
                          <a:latin typeface="Calibri" pitchFamily="34" charset="0"/>
                        </a:rPr>
                        <a:t>6, 7</a:t>
                      </a:r>
                      <a:endParaRPr lang="de-DE" sz="1200" dirty="0">
                        <a:latin typeface="Calibri" pitchFamily="34" charset="0"/>
                      </a:endParaRPr>
                    </a:p>
                  </a:txBody>
                  <a:tcPr/>
                </a:tc>
              </a:tr>
              <a:tr h="311265">
                <a:tc>
                  <a:txBody>
                    <a:bodyPr/>
                    <a:lstStyle/>
                    <a:p>
                      <a:pPr algn="l"/>
                      <a:r>
                        <a:rPr lang="de-DE" sz="1200" dirty="0" smtClean="0">
                          <a:latin typeface="Calibri" pitchFamily="34" charset="0"/>
                        </a:rPr>
                        <a:t>Laufbahnrecht</a:t>
                      </a:r>
                      <a:endParaRPr lang="de-DE" sz="1200" dirty="0">
                        <a:latin typeface="Calibri" pitchFamily="34" charset="0"/>
                      </a:endParaRPr>
                    </a:p>
                  </a:txBody>
                  <a:tcPr/>
                </a:tc>
                <a:tc>
                  <a:txBody>
                    <a:bodyPr/>
                    <a:lstStyle/>
                    <a:p>
                      <a:pPr algn="l"/>
                      <a:r>
                        <a:rPr lang="de-DE" sz="1200" dirty="0" smtClean="0">
                          <a:latin typeface="Calibri" pitchFamily="34" charset="0"/>
                        </a:rPr>
                        <a:t>8, 9</a:t>
                      </a:r>
                      <a:endParaRPr lang="de-DE" sz="1200" dirty="0">
                        <a:latin typeface="Calibri" pitchFamily="34" charset="0"/>
                      </a:endParaRPr>
                    </a:p>
                  </a:txBody>
                  <a:tcPr/>
                </a:tc>
              </a:tr>
              <a:tr h="311265">
                <a:tc>
                  <a:txBody>
                    <a:bodyPr/>
                    <a:lstStyle/>
                    <a:p>
                      <a:pPr algn="l"/>
                      <a:r>
                        <a:rPr lang="de-DE" sz="1200" dirty="0" smtClean="0">
                          <a:latin typeface="Calibri" pitchFamily="34" charset="0"/>
                        </a:rPr>
                        <a:t>Besoldungsrecht</a:t>
                      </a:r>
                      <a:endParaRPr lang="de-DE" sz="1200" dirty="0">
                        <a:latin typeface="Calibri" pitchFamily="34" charset="0"/>
                      </a:endParaRPr>
                    </a:p>
                  </a:txBody>
                  <a:tcPr/>
                </a:tc>
                <a:tc>
                  <a:txBody>
                    <a:bodyPr/>
                    <a:lstStyle/>
                    <a:p>
                      <a:pPr algn="l"/>
                      <a:r>
                        <a:rPr lang="de-DE" sz="1200" dirty="0" smtClean="0">
                          <a:latin typeface="Calibri" pitchFamily="34" charset="0"/>
                        </a:rPr>
                        <a:t>10-14</a:t>
                      </a:r>
                      <a:endParaRPr lang="de-DE" sz="1200" dirty="0">
                        <a:latin typeface="Calibri" pitchFamily="34" charset="0"/>
                      </a:endParaRPr>
                    </a:p>
                  </a:txBody>
                  <a:tcPr/>
                </a:tc>
              </a:tr>
              <a:tr h="311265">
                <a:tc>
                  <a:txBody>
                    <a:bodyPr/>
                    <a:lstStyle/>
                    <a:p>
                      <a:pPr algn="l"/>
                      <a:r>
                        <a:rPr lang="de-DE" sz="1200" dirty="0" smtClean="0">
                          <a:latin typeface="Calibri" pitchFamily="34" charset="0"/>
                        </a:rPr>
                        <a:t>Leistungselemente</a:t>
                      </a:r>
                      <a:endParaRPr lang="de-DE" sz="1200" dirty="0">
                        <a:latin typeface="Calibri" pitchFamily="34" charset="0"/>
                      </a:endParaRPr>
                    </a:p>
                  </a:txBody>
                  <a:tcPr/>
                </a:tc>
                <a:tc>
                  <a:txBody>
                    <a:bodyPr/>
                    <a:lstStyle/>
                    <a:p>
                      <a:pPr algn="l"/>
                      <a:r>
                        <a:rPr lang="de-DE" sz="1200" dirty="0" smtClean="0">
                          <a:latin typeface="Calibri" pitchFamily="34" charset="0"/>
                        </a:rPr>
                        <a:t>15, 16</a:t>
                      </a:r>
                      <a:endParaRPr lang="de-DE" sz="1200" dirty="0">
                        <a:latin typeface="Calibri" pitchFamily="34" charset="0"/>
                      </a:endParaRPr>
                    </a:p>
                  </a:txBody>
                  <a:tcPr/>
                </a:tc>
              </a:tr>
              <a:tr h="311265">
                <a:tc>
                  <a:txBody>
                    <a:bodyPr/>
                    <a:lstStyle/>
                    <a:p>
                      <a:pPr algn="l"/>
                      <a:r>
                        <a:rPr lang="de-DE" sz="1200" dirty="0" smtClean="0">
                          <a:latin typeface="Calibri" pitchFamily="34" charset="0"/>
                        </a:rPr>
                        <a:t>Überleitung in das HBesG</a:t>
                      </a:r>
                      <a:endParaRPr lang="de-DE" sz="1200" dirty="0">
                        <a:latin typeface="Calibri" pitchFamily="34" charset="0"/>
                      </a:endParaRPr>
                    </a:p>
                  </a:txBody>
                  <a:tcPr/>
                </a:tc>
                <a:tc>
                  <a:txBody>
                    <a:bodyPr/>
                    <a:lstStyle/>
                    <a:p>
                      <a:pPr algn="l"/>
                      <a:r>
                        <a:rPr lang="de-DE" sz="1200" dirty="0" smtClean="0">
                          <a:latin typeface="Calibri" pitchFamily="34" charset="0"/>
                        </a:rPr>
                        <a:t>17-26</a:t>
                      </a:r>
                      <a:endParaRPr lang="de-DE" sz="1200" dirty="0">
                        <a:latin typeface="Calibri" pitchFamily="34" charset="0"/>
                      </a:endParaRPr>
                    </a:p>
                  </a:txBody>
                  <a:tcPr/>
                </a:tc>
              </a:tr>
              <a:tr h="311265">
                <a:tc>
                  <a:txBody>
                    <a:bodyPr/>
                    <a:lstStyle/>
                    <a:p>
                      <a:pPr algn="l"/>
                      <a:r>
                        <a:rPr lang="de-DE" sz="1200" dirty="0" smtClean="0">
                          <a:latin typeface="Calibri" pitchFamily="34" charset="0"/>
                        </a:rPr>
                        <a:t>Mitbestimmung</a:t>
                      </a:r>
                      <a:endParaRPr lang="de-DE" sz="1200" dirty="0">
                        <a:latin typeface="Calibri" pitchFamily="34" charset="0"/>
                      </a:endParaRPr>
                    </a:p>
                  </a:txBody>
                  <a:tcPr/>
                </a:tc>
                <a:tc>
                  <a:txBody>
                    <a:bodyPr/>
                    <a:lstStyle/>
                    <a:p>
                      <a:pPr algn="l"/>
                      <a:r>
                        <a:rPr lang="de-DE" sz="1200" dirty="0" smtClean="0">
                          <a:latin typeface="Calibri" pitchFamily="34" charset="0"/>
                        </a:rPr>
                        <a:t>27, 28</a:t>
                      </a:r>
                      <a:endParaRPr lang="de-DE" sz="1200" dirty="0">
                        <a:latin typeface="Calibri" pitchFamily="34" charset="0"/>
                      </a:endParaRPr>
                    </a:p>
                  </a:txBody>
                  <a:tcPr/>
                </a:tc>
              </a:tr>
              <a:tr h="311265">
                <a:tc>
                  <a:txBody>
                    <a:bodyPr/>
                    <a:lstStyle/>
                    <a:p>
                      <a:pPr algn="l"/>
                      <a:r>
                        <a:rPr lang="de-DE" sz="1200" dirty="0" smtClean="0">
                          <a:latin typeface="Calibri" pitchFamily="34" charset="0"/>
                        </a:rPr>
                        <a:t>Versorgungsrecht (Allgemein)</a:t>
                      </a:r>
                      <a:endParaRPr lang="de-DE" sz="1200" dirty="0">
                        <a:latin typeface="Calibri" pitchFamily="34" charset="0"/>
                      </a:endParaRPr>
                    </a:p>
                  </a:txBody>
                  <a:tcPr/>
                </a:tc>
                <a:tc>
                  <a:txBody>
                    <a:bodyPr/>
                    <a:lstStyle/>
                    <a:p>
                      <a:pPr algn="l"/>
                      <a:r>
                        <a:rPr lang="de-DE" sz="1200" dirty="0" smtClean="0">
                          <a:latin typeface="Calibri" pitchFamily="34" charset="0"/>
                        </a:rPr>
                        <a:t>29-32</a:t>
                      </a:r>
                      <a:endParaRPr lang="de-DE" sz="1200" dirty="0">
                        <a:latin typeface="Calibri" pitchFamily="34" charset="0"/>
                      </a:endParaRPr>
                    </a:p>
                  </a:txBody>
                  <a:tcPr/>
                </a:tc>
              </a:tr>
              <a:tr h="242980">
                <a:tc>
                  <a:txBody>
                    <a:bodyPr/>
                    <a:lstStyle/>
                    <a:p>
                      <a:pPr algn="l"/>
                      <a:r>
                        <a:rPr lang="de-DE" sz="1200" dirty="0" smtClean="0">
                          <a:latin typeface="Calibri" pitchFamily="34" charset="0"/>
                        </a:rPr>
                        <a:t>Anhebung der Altersgrenze von 65 auf 67</a:t>
                      </a:r>
                      <a:endParaRPr lang="de-DE" sz="1200" dirty="0">
                        <a:latin typeface="Calibri" pitchFamily="34" charset="0"/>
                      </a:endParaRPr>
                    </a:p>
                  </a:txBody>
                  <a:tcPr/>
                </a:tc>
                <a:tc>
                  <a:txBody>
                    <a:bodyPr/>
                    <a:lstStyle/>
                    <a:p>
                      <a:pPr algn="l"/>
                      <a:r>
                        <a:rPr lang="de-DE" sz="1200" dirty="0" smtClean="0">
                          <a:latin typeface="Calibri" pitchFamily="34" charset="0"/>
                        </a:rPr>
                        <a:t>34-36</a:t>
                      </a:r>
                      <a:endParaRPr lang="de-DE" sz="1200" dirty="0">
                        <a:latin typeface="Calibri" pitchFamily="34" charset="0"/>
                      </a:endParaRPr>
                    </a:p>
                  </a:txBody>
                  <a:tcPr/>
                </a:tc>
              </a:tr>
              <a:tr h="311265">
                <a:tc>
                  <a:txBody>
                    <a:bodyPr/>
                    <a:lstStyle/>
                    <a:p>
                      <a:pPr algn="l"/>
                      <a:r>
                        <a:rPr lang="de-DE" sz="1200" dirty="0" smtClean="0">
                          <a:latin typeface="Calibri" pitchFamily="34" charset="0"/>
                        </a:rPr>
                        <a:t>Antragsaltersgrenzen</a:t>
                      </a:r>
                      <a:endParaRPr lang="de-DE" sz="1200" dirty="0">
                        <a:latin typeface="Calibri" pitchFamily="34" charset="0"/>
                      </a:endParaRPr>
                    </a:p>
                  </a:txBody>
                  <a:tcPr/>
                </a:tc>
                <a:tc>
                  <a:txBody>
                    <a:bodyPr/>
                    <a:lstStyle/>
                    <a:p>
                      <a:pPr algn="l"/>
                      <a:r>
                        <a:rPr lang="de-DE" sz="1200" dirty="0" smtClean="0">
                          <a:latin typeface="Calibri" pitchFamily="34" charset="0"/>
                        </a:rPr>
                        <a:t>37</a:t>
                      </a:r>
                      <a:endParaRPr lang="de-DE" sz="1200" dirty="0">
                        <a:latin typeface="Calibri" pitchFamily="34" charset="0"/>
                      </a:endParaRPr>
                    </a:p>
                  </a:txBody>
                  <a:tcPr/>
                </a:tc>
              </a:tr>
              <a:tr h="311265">
                <a:tc>
                  <a:txBody>
                    <a:bodyPr/>
                    <a:lstStyle/>
                    <a:p>
                      <a:pPr algn="l"/>
                      <a:r>
                        <a:rPr lang="de-DE" sz="1200" dirty="0" smtClean="0">
                          <a:latin typeface="Calibri" pitchFamily="34" charset="0"/>
                        </a:rPr>
                        <a:t>Versorgungsabschlag für Schwerbehinderte</a:t>
                      </a:r>
                      <a:endParaRPr lang="de-DE" sz="1200" dirty="0">
                        <a:latin typeface="Calibri" pitchFamily="34" charset="0"/>
                      </a:endParaRPr>
                    </a:p>
                  </a:txBody>
                  <a:tcPr/>
                </a:tc>
                <a:tc>
                  <a:txBody>
                    <a:bodyPr/>
                    <a:lstStyle/>
                    <a:p>
                      <a:pPr algn="l"/>
                      <a:r>
                        <a:rPr lang="de-DE" sz="1200" dirty="0" smtClean="0">
                          <a:latin typeface="Calibri" pitchFamily="34" charset="0"/>
                        </a:rPr>
                        <a:t>38-40</a:t>
                      </a:r>
                      <a:endParaRPr lang="de-DE" sz="1200" dirty="0">
                        <a:latin typeface="Calibri" pitchFamily="34" charset="0"/>
                      </a:endParaRPr>
                    </a:p>
                  </a:txBody>
                  <a:tcPr/>
                </a:tc>
              </a:tr>
              <a:tr h="311265">
                <a:tc>
                  <a:txBody>
                    <a:bodyPr/>
                    <a:lstStyle/>
                    <a:p>
                      <a:pPr algn="l"/>
                      <a:r>
                        <a:rPr lang="de-DE" sz="1200" dirty="0" smtClean="0">
                          <a:latin typeface="Calibri" pitchFamily="34" charset="0"/>
                        </a:rPr>
                        <a:t>Altersgrenzen</a:t>
                      </a:r>
                      <a:r>
                        <a:rPr lang="de-DE" sz="1200" baseline="0" dirty="0" smtClean="0">
                          <a:latin typeface="Calibri" pitchFamily="34" charset="0"/>
                        </a:rPr>
                        <a:t> Polizei, Justizvollzug &amp; Feuerwehr</a:t>
                      </a:r>
                      <a:endParaRPr lang="de-DE" sz="1200" dirty="0">
                        <a:latin typeface="Calibri" pitchFamily="34" charset="0"/>
                      </a:endParaRPr>
                    </a:p>
                  </a:txBody>
                  <a:tcPr/>
                </a:tc>
                <a:tc>
                  <a:txBody>
                    <a:bodyPr/>
                    <a:lstStyle/>
                    <a:p>
                      <a:pPr algn="l"/>
                      <a:r>
                        <a:rPr lang="de-DE" sz="1200" dirty="0" smtClean="0">
                          <a:latin typeface="Calibri" pitchFamily="34" charset="0"/>
                        </a:rPr>
                        <a:t>41-46</a:t>
                      </a:r>
                      <a:endParaRPr lang="de-DE" sz="1200" dirty="0">
                        <a:latin typeface="Calibri" pitchFamily="34" charset="0"/>
                      </a:endParaRPr>
                    </a:p>
                  </a:txBody>
                  <a:tcPr/>
                </a:tc>
              </a:tr>
              <a:tr h="311265">
                <a:tc>
                  <a:txBody>
                    <a:bodyPr/>
                    <a:lstStyle/>
                    <a:p>
                      <a:pPr algn="l"/>
                      <a:r>
                        <a:rPr lang="de-DE" sz="1200" dirty="0" smtClean="0">
                          <a:latin typeface="Calibri" pitchFamily="34" charset="0"/>
                        </a:rPr>
                        <a:t>Arbeiten bis zum</a:t>
                      </a:r>
                      <a:r>
                        <a:rPr lang="de-DE" sz="1200" baseline="0" dirty="0" smtClean="0">
                          <a:latin typeface="Calibri" pitchFamily="34" charset="0"/>
                        </a:rPr>
                        <a:t> 70.</a:t>
                      </a:r>
                      <a:endParaRPr lang="de-DE" sz="1200" dirty="0">
                        <a:latin typeface="Calibri" pitchFamily="34" charset="0"/>
                      </a:endParaRPr>
                    </a:p>
                  </a:txBody>
                  <a:tcPr/>
                </a:tc>
                <a:tc>
                  <a:txBody>
                    <a:bodyPr/>
                    <a:lstStyle/>
                    <a:p>
                      <a:pPr algn="l"/>
                      <a:r>
                        <a:rPr lang="de-DE" sz="1200" dirty="0" smtClean="0">
                          <a:latin typeface="Calibri" pitchFamily="34" charset="0"/>
                        </a:rPr>
                        <a:t>47</a:t>
                      </a:r>
                      <a:endParaRPr lang="de-DE" sz="1200" dirty="0">
                        <a:latin typeface="Calibri" pitchFamily="34" charset="0"/>
                      </a:endParaRPr>
                    </a:p>
                  </a:txBody>
                  <a:tcPr/>
                </a:tc>
              </a:tr>
              <a:tr h="311265">
                <a:tc>
                  <a:txBody>
                    <a:bodyPr/>
                    <a:lstStyle/>
                    <a:p>
                      <a:pPr algn="l"/>
                      <a:r>
                        <a:rPr lang="de-DE" sz="1200" dirty="0" smtClean="0">
                          <a:latin typeface="Calibri" pitchFamily="34" charset="0"/>
                        </a:rPr>
                        <a:t>Versorgungsabschläge</a:t>
                      </a:r>
                      <a:r>
                        <a:rPr lang="de-DE" sz="1200" baseline="0" dirty="0" smtClean="0">
                          <a:latin typeface="Calibri" pitchFamily="34" charset="0"/>
                        </a:rPr>
                        <a:t> &amp; Begrenzungen</a:t>
                      </a:r>
                      <a:endParaRPr lang="de-DE" sz="1200" dirty="0">
                        <a:latin typeface="Calibri" pitchFamily="34" charset="0"/>
                      </a:endParaRPr>
                    </a:p>
                  </a:txBody>
                  <a:tcPr/>
                </a:tc>
                <a:tc>
                  <a:txBody>
                    <a:bodyPr/>
                    <a:lstStyle/>
                    <a:p>
                      <a:pPr algn="l"/>
                      <a:r>
                        <a:rPr lang="de-DE" sz="1200" dirty="0" smtClean="0">
                          <a:latin typeface="Calibri" pitchFamily="34" charset="0"/>
                        </a:rPr>
                        <a:t>48-51</a:t>
                      </a:r>
                      <a:endParaRPr lang="de-DE" sz="1200" dirty="0">
                        <a:latin typeface="Calibri" pitchFamily="34" charset="0"/>
                      </a:endParaRPr>
                    </a:p>
                  </a:txBody>
                  <a:tcPr/>
                </a:tc>
              </a:tr>
            </a:tbl>
          </a:graphicData>
        </a:graphic>
      </p:graphicFrame>
      <p:pic>
        <p:nvPicPr>
          <p:cNvPr id="12341" name="Picture 55" descr="Ver_1rot"/>
          <p:cNvPicPr>
            <a:picLocks noChangeAspect="1" noChangeArrowheads="1"/>
          </p:cNvPicPr>
          <p:nvPr/>
        </p:nvPicPr>
        <p:blipFill>
          <a:blip r:embed="rId2" cstate="print"/>
          <a:srcRect/>
          <a:stretch>
            <a:fillRect/>
          </a:stretch>
        </p:blipFill>
        <p:spPr bwMode="auto">
          <a:xfrm>
            <a:off x="7500938" y="5357813"/>
            <a:ext cx="933450" cy="933450"/>
          </a:xfrm>
          <a:prstGeom prst="rect">
            <a:avLst/>
          </a:prstGeom>
          <a:noFill/>
          <a:ln w="9525">
            <a:noFill/>
            <a:miter lim="800000"/>
            <a:headEnd/>
            <a:tailEnd/>
          </a:ln>
        </p:spPr>
      </p:pic>
      <p:sp>
        <p:nvSpPr>
          <p:cNvPr id="12342" name="Textfeld 11"/>
          <p:cNvSpPr txBox="1">
            <a:spLocks noChangeArrowheads="1"/>
          </p:cNvSpPr>
          <p:nvPr/>
        </p:nvSpPr>
        <p:spPr bwMode="auto">
          <a:xfrm>
            <a:off x="214313" y="6211888"/>
            <a:ext cx="3000375" cy="784830"/>
          </a:xfrm>
          <a:prstGeom prst="rect">
            <a:avLst/>
          </a:prstGeom>
          <a:noFill/>
          <a:ln w="9525">
            <a:noFill/>
            <a:miter lim="800000"/>
            <a:headEnd/>
            <a:tailEnd/>
          </a:ln>
        </p:spPr>
        <p:txBody>
          <a:bodyPr>
            <a:spAutoFit/>
          </a:bodyPr>
          <a:lstStyle/>
          <a:p>
            <a:r>
              <a:rPr lang="de-DE" sz="1100" dirty="0" smtClean="0">
                <a:solidFill>
                  <a:schemeClr val="bg1"/>
                </a:solidFill>
                <a:latin typeface="Calibri" pitchFamily="34" charset="0"/>
                <a:cs typeface="Calibri" pitchFamily="34" charset="0"/>
              </a:rPr>
              <a:t>2. </a:t>
            </a:r>
            <a:r>
              <a:rPr lang="de-DE" sz="1100" dirty="0">
                <a:solidFill>
                  <a:schemeClr val="bg1"/>
                </a:solidFill>
                <a:latin typeface="Calibri" pitchFamily="34" charset="0"/>
                <a:cs typeface="Calibri" pitchFamily="34" charset="0"/>
              </a:rPr>
              <a:t>DRModG  </a:t>
            </a:r>
          </a:p>
          <a:p>
            <a:r>
              <a:rPr lang="de-DE" sz="1100" dirty="0">
                <a:solidFill>
                  <a:schemeClr val="bg1"/>
                </a:solidFill>
                <a:latin typeface="Calibri" pitchFamily="34" charset="0"/>
                <a:cs typeface="Calibri" pitchFamily="34" charset="0"/>
              </a:rPr>
              <a:t> ver.di Landesbezirk Hessen   </a:t>
            </a:r>
          </a:p>
          <a:p>
            <a:r>
              <a:rPr lang="de-DE" sz="1100" dirty="0">
                <a:solidFill>
                  <a:schemeClr val="bg1"/>
                </a:solidFill>
                <a:latin typeface="Calibri" pitchFamily="34" charset="0"/>
                <a:cs typeface="Calibri" pitchFamily="34" charset="0"/>
              </a:rPr>
              <a:t> Bereich „Beamtinnen &amp; Beamte“</a:t>
            </a:r>
          </a:p>
          <a:p>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pPr>
              <a:defRPr/>
            </a:pPr>
            <a:fld id="{6D2DC940-3277-4BBE-AAB2-2E0F1629A8C0}" type="slidenum">
              <a:rPr lang="de-DE" smtClean="0"/>
              <a:pPr>
                <a:defRPr/>
              </a:pPr>
              <a:t>20</a:t>
            </a:fld>
            <a:endParaRPr lang="de-DE"/>
          </a:p>
        </p:txBody>
      </p:sp>
      <p:graphicFrame>
        <p:nvGraphicFramePr>
          <p:cNvPr id="4" name="Tabelle 3"/>
          <p:cNvGraphicFramePr>
            <a:graphicFrameLocks noGrp="1"/>
          </p:cNvGraphicFramePr>
          <p:nvPr/>
        </p:nvGraphicFramePr>
        <p:xfrm>
          <a:off x="179518" y="692702"/>
          <a:ext cx="8856977" cy="4591083"/>
        </p:xfrm>
        <a:graphic>
          <a:graphicData uri="http://schemas.openxmlformats.org/drawingml/2006/table">
            <a:tbl>
              <a:tblPr/>
              <a:tblGrid>
                <a:gridCol w="432042"/>
                <a:gridCol w="504056"/>
                <a:gridCol w="504056"/>
                <a:gridCol w="504056"/>
                <a:gridCol w="639068"/>
                <a:gridCol w="516657"/>
                <a:gridCol w="486772"/>
                <a:gridCol w="512388"/>
                <a:gridCol w="578349"/>
                <a:gridCol w="415312"/>
                <a:gridCol w="578083"/>
                <a:gridCol w="381424"/>
                <a:gridCol w="500459"/>
                <a:gridCol w="504056"/>
                <a:gridCol w="432048"/>
                <a:gridCol w="432048"/>
                <a:gridCol w="504056"/>
                <a:gridCol w="329070"/>
                <a:gridCol w="102977"/>
              </a:tblGrid>
              <a:tr h="360034">
                <a:tc rowSpan="2">
                  <a:txBody>
                    <a:bodyPr/>
                    <a:lstStyle/>
                    <a:p>
                      <a:pPr algn="ctr">
                        <a:spcAft>
                          <a:spcPts val="0"/>
                        </a:spcAft>
                      </a:pPr>
                      <a:r>
                        <a:rPr lang="de-DE" sz="800" b="1" dirty="0">
                          <a:latin typeface="Calibri"/>
                          <a:ea typeface="Calibri"/>
                          <a:cs typeface="Times New Roman"/>
                        </a:rPr>
                        <a:t>Besoldungsgruppe</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7">
                  <a:txBody>
                    <a:bodyPr/>
                    <a:lstStyle/>
                    <a:p>
                      <a:pPr algn="ctr">
                        <a:spcAft>
                          <a:spcPts val="0"/>
                        </a:spcAft>
                      </a:pPr>
                      <a:r>
                        <a:rPr lang="de-DE" sz="1200" b="1" dirty="0">
                          <a:latin typeface="Calibri"/>
                          <a:ea typeface="Calibri"/>
                          <a:cs typeface="Times New Roman"/>
                        </a:rPr>
                        <a:t>Grundgehalt (Monatsbetrag in Euro</a:t>
                      </a:r>
                      <a:r>
                        <a:rPr lang="de-DE" sz="1200" b="1" dirty="0" smtClean="0">
                          <a:latin typeface="Calibri"/>
                          <a:ea typeface="Calibri"/>
                          <a:cs typeface="Times New Roman"/>
                        </a:rPr>
                        <a:t>)</a:t>
                      </a:r>
                    </a:p>
                    <a:p>
                      <a:pPr algn="ctr">
                        <a:spcAft>
                          <a:spcPts val="0"/>
                        </a:spcAft>
                      </a:pPr>
                      <a:endParaRPr lang="de-DE" sz="12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spcAft>
                          <a:spcPts val="0"/>
                        </a:spcAft>
                      </a:pPr>
                      <a:r>
                        <a:rPr lang="de-DE" sz="80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464150">
                <a:tc vMerge="1">
                  <a:txBody>
                    <a:bodyPr/>
                    <a:lstStyle/>
                    <a:p>
                      <a:endParaRPr lang="de-DE"/>
                    </a:p>
                  </a:txBody>
                  <a:tcPr/>
                </a:tc>
                <a:tc>
                  <a:txBody>
                    <a:bodyPr/>
                    <a:lstStyle/>
                    <a:p>
                      <a:pPr algn="ctr">
                        <a:spcAft>
                          <a:spcPts val="0"/>
                        </a:spcAft>
                      </a:pPr>
                      <a:r>
                        <a:rPr lang="de-DE" sz="800" dirty="0">
                          <a:latin typeface="Calibri"/>
                          <a:ea typeface="Calibri"/>
                          <a:cs typeface="Times New Roman"/>
                        </a:rPr>
                        <a:t>Ü-Stufe 1</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2 zu Stufe 1</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1</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2</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2</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3</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3</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4</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4</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5</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5</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6</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6</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7</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Stufe 7</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a:latin typeface="Calibri"/>
                          <a:ea typeface="Calibri"/>
                          <a:cs typeface="Times New Roman"/>
                        </a:rPr>
                        <a:t>Ü-Stufe zu Stufe 8</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a:latin typeface="Calibri"/>
                          <a:ea typeface="Calibri"/>
                          <a:cs typeface="Times New Roman"/>
                        </a:rPr>
                        <a:t>Stufe 8</a:t>
                      </a: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4</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1.803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1.854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1.882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1.905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1.948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1.956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1.989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2.007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2.030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2.059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2.072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2.110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5</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1.817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1.872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1.883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1.911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1.934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1.985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2.035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2.086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2.137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2.188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6</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1.860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1.916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1.964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1.972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2.011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2.028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2.069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2.084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2.129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2.140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2.187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2.169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2.252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2.307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7</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1.942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1.992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2.000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2.038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2.063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2.096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2.133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2.186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2.203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2.274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2.344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2.362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2.394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2.428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2.444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2.495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8</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2.064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2.124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2.176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2.214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2.257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2.304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2.371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2.394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2.484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2.544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2.565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2.604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2.645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2.665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2.725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9</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2.199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2.258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2.312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2.354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2.402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2.450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2.529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2.546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2.643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2.709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2.738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2.775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2.824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2.841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2.907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10</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2.369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2.428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2.451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2.478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2.574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2.635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2.698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2.791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2.821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2.944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3.026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3.056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3.109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3.164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3.191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3.273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11</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2.731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2.799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2.857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2.892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2.983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3.052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3.110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3.214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3.236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3.320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3.404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3.435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3.489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3.546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3.573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3.657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12</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2.937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3.010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3.087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3.128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3.238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3.320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3.388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3.511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3.539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3.639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3.740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3.775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3.840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3.907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3.941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4.041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13</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3.305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3.468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3.520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3.631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3.647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3.793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3.826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3.956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4.005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4.064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4.129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4.173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4.253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4.281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4.377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4.390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smtClean="0">
                          <a:latin typeface="Calibri"/>
                          <a:ea typeface="Calibri"/>
                          <a:cs typeface="Calibri"/>
                        </a:rPr>
                        <a:t>4.498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14</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3.440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3.651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3.706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3.862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3.883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4.073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4.116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4.284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4.347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4.424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4.506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4.565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4.667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4.705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4.826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4.846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4.987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15</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4.479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4.546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4.687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4.711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4.846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4.896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5.006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5.081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5.165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5.267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5.323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5.452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5.481</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5.638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289321">
                <a:tc>
                  <a:txBody>
                    <a:bodyPr/>
                    <a:lstStyle/>
                    <a:p>
                      <a:pPr algn="ctr">
                        <a:spcAft>
                          <a:spcPts val="0"/>
                        </a:spcAft>
                      </a:pPr>
                      <a:r>
                        <a:rPr lang="de-DE" sz="800" b="1" dirty="0">
                          <a:latin typeface="Calibri"/>
                          <a:ea typeface="Calibri"/>
                          <a:cs typeface="Calibri"/>
                        </a:rPr>
                        <a:t>A 16</a:t>
                      </a:r>
                      <a:endParaRPr lang="de-DE" sz="800" dirty="0">
                        <a:latin typeface="Calibri"/>
                        <a:ea typeface="Calibri"/>
                        <a:cs typeface="Times New Roman"/>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4.946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5.020</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5.189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5.215</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5.372</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5.429</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5.556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5.644</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5.738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5.858</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5.923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6.073</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de-DE" sz="800" dirty="0" smtClean="0">
                          <a:latin typeface="Calibri"/>
                          <a:ea typeface="Calibri"/>
                          <a:cs typeface="Calibri"/>
                        </a:rPr>
                        <a:t>6.106</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de-DE" sz="800" dirty="0" smtClean="0">
                          <a:latin typeface="Calibri"/>
                          <a:ea typeface="Calibri"/>
                          <a:cs typeface="Calibri"/>
                        </a:rPr>
                        <a:t>6.287</a:t>
                      </a:r>
                      <a:endParaRPr lang="de-DE" sz="800" dirty="0">
                        <a:latin typeface="Calibri"/>
                        <a:ea typeface="Calibri"/>
                        <a:cs typeface="Calibri"/>
                      </a:endParaRPr>
                    </a:p>
                  </a:txBody>
                  <a:tcPr marL="45625" marR="45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bl>
          </a:graphicData>
        </a:graphic>
      </p:graphicFrame>
      <p:sp>
        <p:nvSpPr>
          <p:cNvPr id="1025" name="Rectangle 1"/>
          <p:cNvSpPr>
            <a:spLocks noChangeArrowheads="1"/>
          </p:cNvSpPr>
          <p:nvPr/>
        </p:nvSpPr>
        <p:spPr bwMode="auto">
          <a:xfrm>
            <a:off x="1357017" y="58070"/>
            <a:ext cx="642996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Überleitungstabelle altes Recht </a:t>
            </a:r>
            <a:r>
              <a:rPr kumimoji="0" lang="de-DE"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sym typeface="Symbol" pitchFamily="18" charset="2"/>
              </a:rPr>
              <a:t></a:t>
            </a:r>
            <a:r>
              <a:rPr kumimoji="0" lang="de-DE" sz="12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neues Recht</a:t>
            </a:r>
          </a:p>
          <a:p>
            <a:pPr marL="0" marR="0" lvl="0" indent="0" algn="ctr" defTabSz="914400" rtl="0" eaLnBrk="1" fontAlgn="base" latinLnBrk="0" hangingPunct="1">
              <a:lnSpc>
                <a:spcPct val="100000"/>
              </a:lnSpc>
              <a:spcBef>
                <a:spcPct val="0"/>
              </a:spcBef>
              <a:spcAft>
                <a:spcPct val="0"/>
              </a:spcAft>
              <a:buClrTx/>
              <a:buSzTx/>
              <a:buFontTx/>
              <a:buNone/>
              <a:tabLst/>
            </a:pPr>
            <a:r>
              <a:rPr lang="de-DE" sz="1200" b="1" dirty="0" smtClean="0">
                <a:latin typeface="Arial" pitchFamily="34" charset="0"/>
                <a:cs typeface="Times New Roman" pitchFamily="18" charset="0"/>
                <a:sym typeface="Symbol" pitchFamily="18" charset="2"/>
              </a:rPr>
              <a:t>Gültig März 2014</a:t>
            </a:r>
            <a:endParaRPr kumimoji="0" lang="de-DE" sz="800" b="0" i="0" u="none" strike="noStrike" cap="none" normalizeH="0" baseline="0" dirty="0" smtClean="0">
              <a:ln>
                <a:noFill/>
              </a:ln>
              <a:solidFill>
                <a:schemeClr val="tx1"/>
              </a:solidFill>
              <a:effectLst/>
              <a:latin typeface="Calibri" pitchFamily="34"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Font typeface="Verdana" pitchFamily="34" charset="0"/>
              <a:buBlip>
                <a:blip r:embed="rId2"/>
              </a:buBlip>
              <a:defRPr/>
            </a:pPr>
            <a:r>
              <a:rPr lang="de-DE" u="sng" dirty="0" smtClean="0"/>
              <a:t>Beispiel:</a:t>
            </a:r>
          </a:p>
          <a:p>
            <a:pPr marL="514350" lvl="1" indent="-428625" eaLnBrk="1" hangingPunct="1">
              <a:buFont typeface="Verdana" pitchFamily="34" charset="0"/>
              <a:buNone/>
              <a:defRPr/>
            </a:pPr>
            <a:r>
              <a:rPr lang="de-DE" dirty="0" smtClean="0"/>
              <a:t>       Seit Mai 2011 A 13, Stufe 6: 3.792,74 € (Stand 01.07.2013). Stufenlaufzeit 3 Jahre (01.05.2011 bis 30.04.2014).</a:t>
            </a:r>
          </a:p>
          <a:p>
            <a:pPr marL="514350" lvl="1" indent="-428625" eaLnBrk="1" hangingPunct="1">
              <a:buFont typeface="Verdana" pitchFamily="34" charset="0"/>
              <a:buNone/>
              <a:defRPr/>
            </a:pPr>
            <a:r>
              <a:rPr lang="de-DE" dirty="0" smtClean="0"/>
              <a:t> </a:t>
            </a:r>
          </a:p>
          <a:p>
            <a:pPr marL="514350" lvl="1" indent="-428625" eaLnBrk="1" hangingPunct="1">
              <a:buFont typeface="Verdana" pitchFamily="34" charset="0"/>
              <a:buBlip>
                <a:blip r:embed="rId2"/>
              </a:buBlip>
              <a:defRPr/>
            </a:pPr>
            <a:r>
              <a:rPr lang="de-DE" dirty="0" smtClean="0"/>
              <a:t>Überleitung von A 13 </a:t>
            </a:r>
            <a:r>
              <a:rPr lang="de-DE" u="sng" dirty="0" smtClean="0"/>
              <a:t>B</a:t>
            </a:r>
            <a:r>
              <a:rPr lang="de-DE" dirty="0" smtClean="0"/>
              <a:t>BesO A nach A 13 </a:t>
            </a:r>
            <a:r>
              <a:rPr lang="de-DE" u="sng" dirty="0" smtClean="0"/>
              <a:t>H</a:t>
            </a:r>
            <a:r>
              <a:rPr lang="de-DE" dirty="0" smtClean="0"/>
              <a:t>BesO A</a:t>
            </a:r>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Blip>
                <a:blip r:embed="rId2"/>
              </a:buBlip>
              <a:defRPr/>
            </a:pPr>
            <a:r>
              <a:rPr lang="de-DE" u="sng" dirty="0" smtClean="0"/>
              <a:t>Stufenzuordnung:</a:t>
            </a:r>
          </a:p>
          <a:p>
            <a:pPr marL="514350" lvl="1" indent="20638" eaLnBrk="1" hangingPunct="1">
              <a:buFont typeface="Verdana" pitchFamily="34" charset="0"/>
              <a:buNone/>
              <a:defRPr/>
            </a:pPr>
            <a:r>
              <a:rPr lang="de-DE" dirty="0" smtClean="0"/>
              <a:t>Überleitungsstufe zu Stufe 3 der A 13: 3.793,00 € (= + 0,26 €)</a:t>
            </a:r>
          </a:p>
          <a:p>
            <a:pPr marL="514350" lvl="1" indent="20638"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21</a:t>
            </a:fld>
            <a:endParaRPr lang="de-DE" smtClean="0"/>
          </a:p>
        </p:txBody>
      </p:sp>
      <p:sp>
        <p:nvSpPr>
          <p:cNvPr id="5122" name="Titel 1"/>
          <p:cNvSpPr>
            <a:spLocks noGrp="1"/>
          </p:cNvSpPr>
          <p:nvPr>
            <p:ph type="title"/>
          </p:nvPr>
        </p:nvSpPr>
        <p:spPr>
          <a:xfrm>
            <a:off x="428596" y="428604"/>
            <a:ext cx="8229600" cy="850900"/>
          </a:xfrm>
        </p:spPr>
        <p:txBody>
          <a:bodyPr>
            <a:normAutofit/>
          </a:bodyPr>
          <a:lstStyle/>
          <a:p>
            <a:pPr eaLnBrk="1" fontAlgn="auto" hangingPunct="1">
              <a:spcAft>
                <a:spcPts val="0"/>
              </a:spcAft>
              <a:defRPr/>
            </a:pPr>
            <a:r>
              <a:rPr lang="de-DE" sz="3600" dirty="0" smtClean="0"/>
              <a:t>Überleitung in HBesG V.</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21510"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algn="ctr" eaLnBrk="1" hangingPunct="1">
              <a:buNone/>
              <a:defRPr/>
            </a:pPr>
            <a:r>
              <a:rPr lang="de-DE" u="sng" dirty="0" smtClean="0"/>
              <a:t>Weitere Entwicklung I:</a:t>
            </a:r>
            <a:endParaRPr lang="de-DE" dirty="0" smtClean="0"/>
          </a:p>
          <a:p>
            <a:pPr marL="514350" lvl="1" indent="-428625" algn="ctr" eaLnBrk="1" hangingPunct="1">
              <a:buNone/>
              <a:defRPr/>
            </a:pPr>
            <a:endParaRPr lang="de-DE" dirty="0" smtClean="0"/>
          </a:p>
          <a:p>
            <a:pPr marL="514350" lvl="1" indent="-428625" eaLnBrk="1" hangingPunct="1">
              <a:buFont typeface="Wingdings" pitchFamily="2" charset="2"/>
              <a:buChar char="§"/>
              <a:defRPr/>
            </a:pPr>
            <a:r>
              <a:rPr lang="de-DE" dirty="0" smtClean="0"/>
              <a:t>01.04.2014 lineare Besoldungserhöhung um 2,6 %:</a:t>
            </a:r>
          </a:p>
          <a:p>
            <a:pPr marL="258762" indent="-428625" eaLnBrk="1" hangingPunct="1">
              <a:buNone/>
              <a:defRPr/>
            </a:pPr>
            <a:r>
              <a:rPr lang="de-DE" sz="2400" dirty="0" smtClean="0"/>
              <a:t>      = 3.891,62 €</a:t>
            </a:r>
            <a:endParaRPr lang="de-DE" sz="2400" dirty="0" smtClean="0"/>
          </a:p>
          <a:p>
            <a:pPr marL="514350" lvl="1" indent="20638" eaLnBrk="1" hangingPunct="1">
              <a:buFont typeface="Verdana" pitchFamily="34" charset="0"/>
              <a:buNone/>
              <a:defRPr/>
            </a:pPr>
            <a:endParaRPr lang="de-DE" dirty="0" smtClean="0"/>
          </a:p>
          <a:p>
            <a:pPr marL="716412" indent="-428625" eaLnBrk="1" hangingPunct="1">
              <a:defRPr/>
            </a:pPr>
            <a:r>
              <a:rPr lang="de-DE" dirty="0" smtClean="0"/>
              <a:t>Stufenaufstieg erfolgt nach altem Recht (§ 4 Abs. 3 Satz 2 HBesVÜG). Damit zum 01.05.2014.</a:t>
            </a:r>
          </a:p>
          <a:p>
            <a:pPr marL="716412" indent="-428625" eaLnBrk="1" hangingPunct="1">
              <a:defRPr/>
            </a:pPr>
            <a:r>
              <a:rPr lang="de-DE" dirty="0" smtClean="0"/>
              <a:t>Stufenaufstieg zum 01.05.2014 in die Stufe 3 der A 13 mit (dann) 3.925,48 €</a:t>
            </a: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22</a:t>
            </a:fld>
            <a:endParaRPr lang="de-DE" smtClean="0"/>
          </a:p>
        </p:txBody>
      </p:sp>
      <p:sp>
        <p:nvSpPr>
          <p:cNvPr id="5122" name="Titel 1"/>
          <p:cNvSpPr>
            <a:spLocks noGrp="1"/>
          </p:cNvSpPr>
          <p:nvPr>
            <p:ph type="title"/>
          </p:nvPr>
        </p:nvSpPr>
        <p:spPr>
          <a:xfrm>
            <a:off x="428596" y="428604"/>
            <a:ext cx="8229600" cy="850900"/>
          </a:xfrm>
        </p:spPr>
        <p:txBody>
          <a:bodyPr>
            <a:normAutofit/>
          </a:bodyPr>
          <a:lstStyle/>
          <a:p>
            <a:pPr eaLnBrk="1" fontAlgn="auto" hangingPunct="1">
              <a:spcAft>
                <a:spcPts val="0"/>
              </a:spcAft>
              <a:defRPr/>
            </a:pPr>
            <a:r>
              <a:rPr lang="de-DE" sz="3600" dirty="0" smtClean="0"/>
              <a:t>Überleitung in HBesG V.</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21510"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3" name="Inhaltsplatzhalter 2"/>
          <p:cNvSpPr>
            <a:spLocks noGrp="1"/>
          </p:cNvSpPr>
          <p:nvPr>
            <p:ph idx="1"/>
          </p:nvPr>
        </p:nvSpPr>
        <p:spPr>
          <a:xfrm>
            <a:off x="468313" y="1268761"/>
            <a:ext cx="8229600" cy="4968528"/>
          </a:xfrm>
        </p:spPr>
        <p:txBody>
          <a:bodyPr/>
          <a:lstStyle/>
          <a:p>
            <a:pPr marL="514350" lvl="1" indent="-428625" eaLnBrk="1" hangingPunct="1">
              <a:buNone/>
              <a:defRPr/>
            </a:pPr>
            <a:endParaRPr lang="de-DE" dirty="0" smtClean="0"/>
          </a:p>
          <a:p>
            <a:pPr marL="514350" lvl="1" indent="-428625" algn="ctr" eaLnBrk="1" hangingPunct="1">
              <a:buNone/>
              <a:defRPr/>
            </a:pPr>
            <a:r>
              <a:rPr lang="de-DE" u="sng" dirty="0" smtClean="0"/>
              <a:t>Weitere Entwicklung II.</a:t>
            </a:r>
          </a:p>
          <a:p>
            <a:pPr marL="514350" lvl="1" indent="-428625" algn="ctr" eaLnBrk="1" hangingPunct="1">
              <a:buNone/>
              <a:defRPr/>
            </a:pPr>
            <a:endParaRPr lang="de-DE" u="sng" dirty="0" smtClean="0"/>
          </a:p>
          <a:p>
            <a:pPr marL="514350" lvl="1" indent="-428625" eaLnBrk="1" hangingPunct="1">
              <a:buBlip>
                <a:blip r:embed="rId3"/>
              </a:buBlip>
              <a:defRPr/>
            </a:pPr>
            <a:r>
              <a:rPr lang="de-DE" u="sng" dirty="0" smtClean="0"/>
              <a:t>Prüfen </a:t>
            </a:r>
            <a:r>
              <a:rPr lang="de-DE" u="sng" dirty="0" smtClean="0"/>
              <a:t>der Ausnahmen (§ 4 Abs. 2 Satz 2 ff., Abs. 3 ff. </a:t>
            </a:r>
            <a:r>
              <a:rPr lang="de-DE" u="sng" dirty="0" smtClean="0"/>
              <a:t>HBesVÜG):</a:t>
            </a:r>
            <a:endParaRPr lang="de-DE" u="sng" dirty="0" smtClean="0"/>
          </a:p>
          <a:p>
            <a:pPr marL="514350" lvl="1" indent="-428625" eaLnBrk="1" hangingPunct="1">
              <a:buNone/>
              <a:defRPr/>
            </a:pPr>
            <a:endParaRPr lang="de-DE" u="sng" dirty="0" smtClean="0"/>
          </a:p>
          <a:p>
            <a:pPr marL="972000" lvl="1" indent="-428625" eaLnBrk="1" hangingPunct="1">
              <a:buFont typeface="Wingdings" pitchFamily="2" charset="2"/>
              <a:buChar char="ü"/>
              <a:defRPr/>
            </a:pPr>
            <a:r>
              <a:rPr lang="de-DE" dirty="0" smtClean="0"/>
              <a:t>Fall nach </a:t>
            </a:r>
            <a:r>
              <a:rPr lang="de-DE" u="sng" dirty="0" smtClean="0"/>
              <a:t>§ 4 Abs. 3 Nr. 3 </a:t>
            </a:r>
            <a:r>
              <a:rPr lang="de-DE" u="sng" dirty="0" smtClean="0"/>
              <a:t>HBesVÜG</a:t>
            </a:r>
          </a:p>
          <a:p>
            <a:pPr marL="972000" lvl="1" indent="-428625" eaLnBrk="1" hangingPunct="1">
              <a:buNone/>
              <a:defRPr/>
            </a:pPr>
            <a:endParaRPr lang="de-DE" dirty="0" smtClean="0"/>
          </a:p>
          <a:p>
            <a:pPr marL="360000" lvl="1" indent="0" eaLnBrk="1" hangingPunct="1">
              <a:buNone/>
              <a:defRPr/>
            </a:pPr>
            <a:r>
              <a:rPr lang="de-DE" dirty="0" smtClean="0"/>
              <a:t>Nach Erreichen der richtigen Stufe wird ein Differenzbetrag gezahlt, um einen Einkommensverlust wegen der Umstellung zu vermeiden:</a:t>
            </a:r>
            <a:endParaRPr lang="de-DE" dirty="0" smtClean="0"/>
          </a:p>
          <a:p>
            <a:pPr marL="716412" indent="-428625" eaLnBrk="1" hangingPunct="1">
              <a:defRPr/>
            </a:pPr>
            <a:endParaRPr lang="de-DE" dirty="0" smtClean="0"/>
          </a:p>
          <a:p>
            <a:pPr marL="716412" indent="-428625" eaLnBrk="1" hangingPunct="1">
              <a:buNone/>
              <a:defRPr/>
            </a:pPr>
            <a:endParaRPr lang="de-DE" dirty="0" smtClean="0"/>
          </a:p>
          <a:p>
            <a:pPr marL="972000" lvl="1" indent="-428625" eaLnBrk="1" hangingPunct="1">
              <a:buNone/>
              <a:defRPr/>
            </a:pPr>
            <a:endParaRPr lang="de-DE" dirty="0" smtClean="0"/>
          </a:p>
          <a:p>
            <a:pPr marL="972000" lvl="1" indent="-428625" eaLnBrk="1" hangingPunct="1">
              <a:buNone/>
              <a:defRPr/>
            </a:pPr>
            <a:endParaRPr lang="de-DE" dirty="0" smtClean="0"/>
          </a:p>
          <a:p>
            <a:pPr marL="972000" lvl="1" indent="-428625" eaLnBrk="1" hangingPunct="1">
              <a:buFont typeface="Wingdings" pitchFamily="2" charset="2"/>
              <a:buChar char="Ø"/>
              <a:defRPr/>
            </a:pPr>
            <a:endParaRPr lang="de-DE" dirty="0" smtClean="0"/>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23</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Überleitung in HBesG VI.</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3" name="Inhaltsplatzhalter 2"/>
          <p:cNvSpPr>
            <a:spLocks noGrp="1"/>
          </p:cNvSpPr>
          <p:nvPr>
            <p:ph idx="1"/>
          </p:nvPr>
        </p:nvSpPr>
        <p:spPr>
          <a:xfrm>
            <a:off x="468313" y="1268761"/>
            <a:ext cx="8229600" cy="4968528"/>
          </a:xfrm>
        </p:spPr>
        <p:txBody>
          <a:bodyPr/>
          <a:lstStyle/>
          <a:p>
            <a:pPr marL="514350" lvl="1" indent="-428625" algn="ctr" eaLnBrk="1" hangingPunct="1">
              <a:buNone/>
              <a:defRPr/>
            </a:pPr>
            <a:r>
              <a:rPr lang="de-DE" dirty="0" smtClean="0"/>
              <a:t>Vergleich</a:t>
            </a:r>
          </a:p>
          <a:p>
            <a:pPr marL="514350" lvl="1" indent="-428625" algn="ctr" eaLnBrk="1" hangingPunct="1">
              <a:buNone/>
              <a:defRPr/>
            </a:pPr>
            <a:endParaRPr lang="de-DE" dirty="0" smtClean="0"/>
          </a:p>
          <a:p>
            <a:pPr marL="514350" lvl="1" indent="-428625" algn="ctr" eaLnBrk="1" hangingPunct="1">
              <a:buNone/>
              <a:defRPr/>
            </a:pPr>
            <a:endParaRPr lang="de-DE" dirty="0" smtClean="0"/>
          </a:p>
          <a:p>
            <a:pPr marL="514350" lvl="1" indent="-428625" algn="ctr" eaLnBrk="1" hangingPunct="1">
              <a:buNone/>
              <a:defRPr/>
            </a:pPr>
            <a:endParaRPr lang="de-DE" dirty="0" smtClean="0"/>
          </a:p>
          <a:p>
            <a:pPr marL="514350" lvl="1" indent="-428625" algn="ctr" eaLnBrk="1" hangingPunct="1">
              <a:buNone/>
              <a:defRPr/>
            </a:pPr>
            <a:endParaRPr lang="de-DE" dirty="0" smtClean="0"/>
          </a:p>
          <a:p>
            <a:pPr marL="716412" indent="-428625" eaLnBrk="1" hangingPunct="1">
              <a:buNone/>
              <a:defRPr/>
            </a:pPr>
            <a:endParaRPr lang="de-DE" dirty="0" smtClean="0"/>
          </a:p>
          <a:p>
            <a:pPr marL="972000" lvl="1" indent="-428625" eaLnBrk="1" hangingPunct="1">
              <a:buNone/>
              <a:defRPr/>
            </a:pPr>
            <a:r>
              <a:rPr lang="de-DE" dirty="0" smtClean="0"/>
              <a:t>Deshalb:</a:t>
            </a:r>
          </a:p>
          <a:p>
            <a:pPr marL="972000" lvl="1" indent="-428625" eaLnBrk="1" hangingPunct="1">
              <a:buFont typeface="Wingdings" pitchFamily="2" charset="2"/>
              <a:buChar char="Ø"/>
              <a:defRPr/>
            </a:pPr>
            <a:r>
              <a:rPr lang="de-DE" sz="2000" dirty="0" smtClean="0"/>
              <a:t>Nach Erreichen der regulären Stufe Zahlung des Differenzbetrages von Stufe 3 zum Betrag „</a:t>
            </a:r>
            <a:r>
              <a:rPr lang="de-DE" sz="2000" i="1" dirty="0" smtClean="0"/>
              <a:t>aus der Überleitungsstufe zu der nächsten Stufe</a:t>
            </a:r>
            <a:r>
              <a:rPr lang="de-DE" sz="2000" dirty="0" smtClean="0"/>
              <a:t>“ (§ 4 Abs. 3 Satz 1 HBesVÜG):      </a:t>
            </a:r>
          </a:p>
          <a:p>
            <a:pPr marL="972000" lvl="1" indent="-428625" eaLnBrk="1" hangingPunct="1">
              <a:buNone/>
              <a:defRPr/>
            </a:pPr>
            <a:r>
              <a:rPr lang="de-DE" sz="2000" dirty="0" smtClean="0"/>
              <a:t>        Stufe 3:                                           3.925,48 €</a:t>
            </a:r>
          </a:p>
          <a:p>
            <a:pPr marL="972000" lvl="1" indent="-428625" eaLnBrk="1" hangingPunct="1">
              <a:buNone/>
              <a:defRPr/>
            </a:pPr>
            <a:r>
              <a:rPr lang="de-DE" sz="2000" dirty="0" smtClean="0"/>
              <a:t>        Überleitungsstufe zu Stufe 4:     4.058,86 €</a:t>
            </a:r>
          </a:p>
          <a:p>
            <a:pPr marL="972000" lvl="1" indent="-428625" eaLnBrk="1" hangingPunct="1">
              <a:buNone/>
              <a:defRPr/>
            </a:pPr>
            <a:r>
              <a:rPr lang="de-DE" sz="2000" dirty="0" smtClean="0"/>
              <a:t>         =                                                         133,38 €</a:t>
            </a:r>
          </a:p>
          <a:p>
            <a:pPr marL="972000" lvl="1" indent="-428625" eaLnBrk="1" hangingPunct="1">
              <a:buNone/>
              <a:defRPr/>
            </a:pPr>
            <a:endParaRPr lang="de-DE" dirty="0" smtClean="0"/>
          </a:p>
          <a:p>
            <a:pPr marL="972000" lvl="1" indent="-428625" eaLnBrk="1" hangingPunct="1">
              <a:buFont typeface="Wingdings" pitchFamily="2" charset="2"/>
              <a:buChar char="Ø"/>
              <a:defRPr/>
            </a:pPr>
            <a:endParaRPr lang="de-DE" dirty="0" smtClean="0"/>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24</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Überleitung in HBesG VII.</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graphicFrame>
        <p:nvGraphicFramePr>
          <p:cNvPr id="8" name="Tabelle 7"/>
          <p:cNvGraphicFramePr>
            <a:graphicFrameLocks noGrp="1"/>
          </p:cNvGraphicFramePr>
          <p:nvPr/>
        </p:nvGraphicFramePr>
        <p:xfrm>
          <a:off x="1524000" y="1916832"/>
          <a:ext cx="6096000" cy="1512168"/>
        </p:xfrm>
        <a:graphic>
          <a:graphicData uri="http://schemas.openxmlformats.org/drawingml/2006/table">
            <a:tbl>
              <a:tblPr firstRow="1" bandRow="1">
                <a:tableStyleId>{5C22544A-7EE6-4342-B048-85BDC9FD1C3A}</a:tableStyleId>
              </a:tblPr>
              <a:tblGrid>
                <a:gridCol w="1524000"/>
                <a:gridCol w="1524000"/>
                <a:gridCol w="1524000"/>
                <a:gridCol w="1524000"/>
              </a:tblGrid>
              <a:tr h="554715">
                <a:tc>
                  <a:txBody>
                    <a:bodyPr/>
                    <a:lstStyle/>
                    <a:p>
                      <a:pPr algn="ctr"/>
                      <a:r>
                        <a:rPr lang="de-DE" dirty="0" smtClean="0"/>
                        <a:t>Zeit</a:t>
                      </a:r>
                      <a:endParaRPr lang="de-DE" dirty="0"/>
                    </a:p>
                  </a:txBody>
                  <a:tcPr/>
                </a:tc>
                <a:tc>
                  <a:txBody>
                    <a:bodyPr/>
                    <a:lstStyle/>
                    <a:p>
                      <a:pPr algn="ctr"/>
                      <a:r>
                        <a:rPr lang="de-DE" dirty="0" smtClean="0"/>
                        <a:t>BBesG</a:t>
                      </a:r>
                      <a:endParaRPr lang="de-DE" dirty="0"/>
                    </a:p>
                  </a:txBody>
                  <a:tcPr/>
                </a:tc>
                <a:tc>
                  <a:txBody>
                    <a:bodyPr/>
                    <a:lstStyle/>
                    <a:p>
                      <a:pPr algn="ctr"/>
                      <a:r>
                        <a:rPr lang="de-DE" dirty="0" smtClean="0"/>
                        <a:t>HBesG</a:t>
                      </a:r>
                      <a:endParaRPr lang="de-DE" dirty="0"/>
                    </a:p>
                  </a:txBody>
                  <a:tcPr/>
                </a:tc>
                <a:tc>
                  <a:txBody>
                    <a:bodyPr/>
                    <a:lstStyle/>
                    <a:p>
                      <a:pPr algn="ctr"/>
                      <a:r>
                        <a:rPr lang="de-DE" dirty="0" smtClean="0"/>
                        <a:t>Differenz</a:t>
                      </a:r>
                      <a:endParaRPr lang="de-DE" dirty="0"/>
                    </a:p>
                  </a:txBody>
                  <a:tcPr/>
                </a:tc>
              </a:tr>
              <a:tr h="957453">
                <a:tc>
                  <a:txBody>
                    <a:bodyPr/>
                    <a:lstStyle/>
                    <a:p>
                      <a:pPr algn="ctr"/>
                      <a:r>
                        <a:rPr lang="de-DE" dirty="0" smtClean="0">
                          <a:latin typeface="Calibri" pitchFamily="34" charset="0"/>
                          <a:cs typeface="Calibri" pitchFamily="34" charset="0"/>
                        </a:rPr>
                        <a:t>01.05.2014</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 13, Stufe 7:</a:t>
                      </a:r>
                    </a:p>
                    <a:p>
                      <a:pPr algn="ctr"/>
                      <a:r>
                        <a:rPr lang="de-DE" dirty="0" smtClean="0">
                          <a:latin typeface="Calibri" pitchFamily="34" charset="0"/>
                          <a:cs typeface="Calibri" pitchFamily="34" charset="0"/>
                        </a:rPr>
                        <a:t>4.058,19 €</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 13, Stufe 3:</a:t>
                      </a:r>
                    </a:p>
                    <a:p>
                      <a:pPr algn="ctr"/>
                      <a:r>
                        <a:rPr lang="de-DE" dirty="0" smtClean="0">
                          <a:latin typeface="Calibri" pitchFamily="34" charset="0"/>
                          <a:cs typeface="Calibri" pitchFamily="34" charset="0"/>
                        </a:rPr>
                        <a:t>3.925,48 €</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 132,71 €</a:t>
                      </a:r>
                      <a:endParaRPr lang="de-DE" dirty="0">
                        <a:latin typeface="Calibri" pitchFamily="34" charset="0"/>
                        <a:cs typeface="Calibri" pitchFamily="34" charset="0"/>
                      </a:endParaRPr>
                    </a:p>
                  </a:txBody>
                  <a:tcPr anchor="ct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3" name="Inhaltsplatzhalter 2"/>
          <p:cNvSpPr>
            <a:spLocks noGrp="1"/>
          </p:cNvSpPr>
          <p:nvPr>
            <p:ph idx="1"/>
          </p:nvPr>
        </p:nvSpPr>
        <p:spPr>
          <a:xfrm>
            <a:off x="468313" y="1268761"/>
            <a:ext cx="8229600" cy="4968528"/>
          </a:xfrm>
        </p:spPr>
        <p:txBody>
          <a:bodyPr/>
          <a:lstStyle/>
          <a:p>
            <a:pPr marL="514350" lvl="1" indent="-428625" algn="ctr" eaLnBrk="1" hangingPunct="1">
              <a:buNone/>
              <a:defRPr/>
            </a:pPr>
            <a:r>
              <a:rPr lang="de-DE" dirty="0" smtClean="0"/>
              <a:t>Ergebnis</a:t>
            </a:r>
          </a:p>
          <a:p>
            <a:pPr marL="514350" lvl="1" indent="-428625" algn="ctr" eaLnBrk="1" hangingPunct="1">
              <a:buNone/>
              <a:defRPr/>
            </a:pPr>
            <a:endParaRPr lang="de-DE" dirty="0" smtClean="0"/>
          </a:p>
          <a:p>
            <a:pPr marL="514350" lvl="1" indent="-428625" algn="ctr" eaLnBrk="1" hangingPunct="1">
              <a:buNone/>
              <a:defRPr/>
            </a:pPr>
            <a:endParaRPr lang="de-DE" dirty="0" smtClean="0"/>
          </a:p>
          <a:p>
            <a:pPr marL="514350" lvl="1" indent="-428625" algn="ctr" eaLnBrk="1" hangingPunct="1">
              <a:buNone/>
              <a:defRPr/>
            </a:pPr>
            <a:endParaRPr lang="de-DE" dirty="0" smtClean="0"/>
          </a:p>
          <a:p>
            <a:pPr marL="514350" lvl="1" indent="-428625" algn="ctr" eaLnBrk="1" hangingPunct="1">
              <a:buNone/>
              <a:defRPr/>
            </a:pPr>
            <a:endParaRPr lang="de-DE" dirty="0" smtClean="0"/>
          </a:p>
          <a:p>
            <a:pPr marL="716412" indent="-428625" eaLnBrk="1" hangingPunct="1">
              <a:buNone/>
              <a:defRPr/>
            </a:pPr>
            <a:endParaRPr lang="de-DE" dirty="0" smtClean="0"/>
          </a:p>
          <a:p>
            <a:pPr marL="972000" lvl="1" indent="-428625" eaLnBrk="1" hangingPunct="1">
              <a:buNone/>
              <a:defRPr/>
            </a:pPr>
            <a:endParaRPr lang="de-DE" dirty="0" smtClean="0"/>
          </a:p>
          <a:p>
            <a:pPr marL="972000" lvl="1" indent="-428625" eaLnBrk="1" hangingPunct="1">
              <a:buNone/>
              <a:defRPr/>
            </a:pPr>
            <a:endParaRPr lang="de-DE" dirty="0" smtClean="0"/>
          </a:p>
          <a:p>
            <a:pPr marL="792000" lvl="1" indent="0" eaLnBrk="1" hangingPunct="1">
              <a:spcBef>
                <a:spcPts val="0"/>
              </a:spcBef>
              <a:buNone/>
              <a:defRPr/>
            </a:pPr>
            <a:r>
              <a:rPr lang="de-DE" sz="1400" dirty="0" smtClean="0"/>
              <a:t>  </a:t>
            </a:r>
          </a:p>
          <a:p>
            <a:pPr marL="792000" lvl="1" indent="0" eaLnBrk="1" hangingPunct="1">
              <a:spcBef>
                <a:spcPts val="0"/>
              </a:spcBef>
              <a:buNone/>
              <a:defRPr/>
            </a:pPr>
            <a:r>
              <a:rPr lang="de-DE" sz="1400" dirty="0" smtClean="0"/>
              <a:t>(Beleg: Amtl. Begründung zum Gesetzentwurf. LT.-Drucks. 18/6558 v. 28.11.2012, S. 295)</a:t>
            </a:r>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25</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Überleitung in HBesG VIII.</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graphicFrame>
        <p:nvGraphicFramePr>
          <p:cNvPr id="8" name="Tabelle 7"/>
          <p:cNvGraphicFramePr>
            <a:graphicFrameLocks noGrp="1"/>
          </p:cNvGraphicFramePr>
          <p:nvPr/>
        </p:nvGraphicFramePr>
        <p:xfrm>
          <a:off x="1524000" y="1916832"/>
          <a:ext cx="6096000" cy="2469621"/>
        </p:xfrm>
        <a:graphic>
          <a:graphicData uri="http://schemas.openxmlformats.org/drawingml/2006/table">
            <a:tbl>
              <a:tblPr firstRow="1" bandRow="1">
                <a:tableStyleId>{5C22544A-7EE6-4342-B048-85BDC9FD1C3A}</a:tableStyleId>
              </a:tblPr>
              <a:tblGrid>
                <a:gridCol w="1524000"/>
                <a:gridCol w="1524000"/>
                <a:gridCol w="1524000"/>
                <a:gridCol w="1524000"/>
              </a:tblGrid>
              <a:tr h="554715">
                <a:tc>
                  <a:txBody>
                    <a:bodyPr/>
                    <a:lstStyle/>
                    <a:p>
                      <a:pPr algn="ctr"/>
                      <a:r>
                        <a:rPr lang="de-DE" dirty="0" smtClean="0"/>
                        <a:t>Zeit</a:t>
                      </a:r>
                      <a:endParaRPr lang="de-DE" dirty="0"/>
                    </a:p>
                  </a:txBody>
                  <a:tcPr/>
                </a:tc>
                <a:tc>
                  <a:txBody>
                    <a:bodyPr/>
                    <a:lstStyle/>
                    <a:p>
                      <a:pPr algn="ctr"/>
                      <a:r>
                        <a:rPr lang="de-DE" dirty="0" smtClean="0"/>
                        <a:t>BBesG</a:t>
                      </a:r>
                      <a:endParaRPr lang="de-DE" dirty="0"/>
                    </a:p>
                  </a:txBody>
                  <a:tcPr/>
                </a:tc>
                <a:tc>
                  <a:txBody>
                    <a:bodyPr/>
                    <a:lstStyle/>
                    <a:p>
                      <a:pPr algn="ctr"/>
                      <a:r>
                        <a:rPr lang="de-DE" dirty="0" smtClean="0"/>
                        <a:t>HBesG</a:t>
                      </a:r>
                      <a:endParaRPr lang="de-DE" dirty="0"/>
                    </a:p>
                  </a:txBody>
                  <a:tcPr/>
                </a:tc>
                <a:tc>
                  <a:txBody>
                    <a:bodyPr/>
                    <a:lstStyle/>
                    <a:p>
                      <a:pPr algn="ctr"/>
                      <a:r>
                        <a:rPr lang="de-DE" dirty="0" smtClean="0"/>
                        <a:t>Differenz</a:t>
                      </a:r>
                      <a:endParaRPr lang="de-DE" dirty="0"/>
                    </a:p>
                  </a:txBody>
                  <a:tcPr/>
                </a:tc>
              </a:tr>
              <a:tr h="957453">
                <a:tc>
                  <a:txBody>
                    <a:bodyPr/>
                    <a:lstStyle/>
                    <a:p>
                      <a:pPr algn="ctr"/>
                      <a:r>
                        <a:rPr lang="de-DE" dirty="0" smtClean="0">
                          <a:latin typeface="Calibri" pitchFamily="34" charset="0"/>
                          <a:cs typeface="Calibri" pitchFamily="34" charset="0"/>
                        </a:rPr>
                        <a:t>01.05.2014</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 13, Stufe 7:</a:t>
                      </a:r>
                    </a:p>
                    <a:p>
                      <a:pPr algn="ctr"/>
                      <a:r>
                        <a:rPr lang="de-DE" dirty="0" smtClean="0">
                          <a:latin typeface="Calibri" pitchFamily="34" charset="0"/>
                          <a:cs typeface="Calibri" pitchFamily="34" charset="0"/>
                        </a:rPr>
                        <a:t>4.058,19</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 13, Stufe 3:</a:t>
                      </a:r>
                    </a:p>
                    <a:p>
                      <a:pPr algn="ctr"/>
                      <a:r>
                        <a:rPr lang="de-DE" dirty="0" smtClean="0">
                          <a:latin typeface="Calibri" pitchFamily="34" charset="0"/>
                          <a:cs typeface="Calibri" pitchFamily="34" charset="0"/>
                        </a:rPr>
                        <a:t>3.925,48 €</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 132,71 €</a:t>
                      </a:r>
                      <a:endParaRPr lang="de-DE" dirty="0">
                        <a:latin typeface="Calibri" pitchFamily="34" charset="0"/>
                        <a:cs typeface="Calibri" pitchFamily="34" charset="0"/>
                      </a:endParaRPr>
                    </a:p>
                  </a:txBody>
                  <a:tcPr anchor="ctr"/>
                </a:tc>
              </a:tr>
              <a:tr h="957453">
                <a:tc>
                  <a:txBody>
                    <a:bodyPr/>
                    <a:lstStyle/>
                    <a:p>
                      <a:pPr algn="ctr"/>
                      <a:r>
                        <a:rPr lang="de-DE" dirty="0" smtClean="0">
                          <a:latin typeface="Calibri" pitchFamily="34" charset="0"/>
                          <a:cs typeface="Calibri" pitchFamily="34" charset="0"/>
                        </a:rPr>
                        <a:t>01.05.2014</a:t>
                      </a:r>
                      <a:endParaRPr lang="de-DE" dirty="0">
                        <a:latin typeface="Calibri" pitchFamily="34" charset="0"/>
                        <a:cs typeface="Calibri" pitchFamily="34" charset="0"/>
                      </a:endParaRPr>
                    </a:p>
                  </a:txBody>
                  <a:tcPr/>
                </a:tc>
                <a:tc>
                  <a:txBody>
                    <a:bodyPr/>
                    <a:lstStyle/>
                    <a:p>
                      <a:pPr algn="ctr"/>
                      <a:endParaRPr lang="de-DE" dirty="0">
                        <a:latin typeface="Calibri" pitchFamily="34" charset="0"/>
                        <a:cs typeface="Calibri" pitchFamily="34" charset="0"/>
                      </a:endParaRPr>
                    </a:p>
                  </a:txBody>
                  <a:tcPr/>
                </a:tc>
                <a:tc>
                  <a:txBody>
                    <a:bodyPr/>
                    <a:lstStyle/>
                    <a:p>
                      <a:pPr algn="l"/>
                      <a:r>
                        <a:rPr lang="de-DE" dirty="0" smtClean="0">
                          <a:latin typeface="Calibri" pitchFamily="34" charset="0"/>
                          <a:cs typeface="Calibri" pitchFamily="34" charset="0"/>
                        </a:rPr>
                        <a:t>      3.925,48</a:t>
                      </a:r>
                      <a:r>
                        <a:rPr lang="de-DE" baseline="0" dirty="0" smtClean="0">
                          <a:latin typeface="Calibri" pitchFamily="34" charset="0"/>
                          <a:cs typeface="Calibri" pitchFamily="34" charset="0"/>
                        </a:rPr>
                        <a:t> €</a:t>
                      </a:r>
                    </a:p>
                    <a:p>
                      <a:pPr algn="l"/>
                      <a:r>
                        <a:rPr lang="de-DE" baseline="0" dirty="0" smtClean="0">
                          <a:latin typeface="Calibri" pitchFamily="34" charset="0"/>
                          <a:cs typeface="Calibri" pitchFamily="34" charset="0"/>
                        </a:rPr>
                        <a:t> +      133,38 €</a:t>
                      </a:r>
                    </a:p>
                    <a:p>
                      <a:pPr algn="l"/>
                      <a:r>
                        <a:rPr lang="de-DE" baseline="0" dirty="0" smtClean="0">
                          <a:latin typeface="Calibri" pitchFamily="34" charset="0"/>
                          <a:cs typeface="Calibri" pitchFamily="34" charset="0"/>
                        </a:rPr>
                        <a:t>=    4.058,86 €</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t>
                      </a:r>
                      <a:r>
                        <a:rPr lang="de-DE" baseline="0" dirty="0" smtClean="0">
                          <a:latin typeface="Calibri" pitchFamily="34" charset="0"/>
                          <a:cs typeface="Calibri" pitchFamily="34" charset="0"/>
                        </a:rPr>
                        <a:t> 0,67</a:t>
                      </a:r>
                      <a:r>
                        <a:rPr lang="de-DE" dirty="0" smtClean="0">
                          <a:latin typeface="Calibri" pitchFamily="34" charset="0"/>
                          <a:cs typeface="Calibri" pitchFamily="34" charset="0"/>
                        </a:rPr>
                        <a:t> €</a:t>
                      </a:r>
                      <a:endParaRPr lang="de-DE" dirty="0">
                        <a:latin typeface="Calibri" pitchFamily="34" charset="0"/>
                        <a:cs typeface="Calibri" pitchFamily="34" charset="0"/>
                      </a:endParaRPr>
                    </a:p>
                  </a:txBody>
                  <a:tcPr anchor="ct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55" descr="Ver_1rot"/>
          <p:cNvPicPr>
            <a:picLocks noChangeAspect="1" noChangeArrowheads="1"/>
          </p:cNvPicPr>
          <p:nvPr/>
        </p:nvPicPr>
        <p:blipFill>
          <a:blip r:embed="rId2" cstate="print"/>
          <a:srcRect/>
          <a:stretch>
            <a:fillRect/>
          </a:stretch>
        </p:blipFill>
        <p:spPr bwMode="auto">
          <a:xfrm>
            <a:off x="7358063" y="4857750"/>
            <a:ext cx="1004887" cy="1004888"/>
          </a:xfrm>
          <a:prstGeom prst="rect">
            <a:avLst/>
          </a:prstGeom>
          <a:noFill/>
          <a:ln w="9525">
            <a:noFill/>
            <a:miter lim="800000"/>
            <a:headEnd/>
            <a:tailEnd/>
          </a:ln>
        </p:spPr>
      </p:pic>
      <p:sp>
        <p:nvSpPr>
          <p:cNvPr id="3" name="Inhaltsplatzhalter 2"/>
          <p:cNvSpPr>
            <a:spLocks noGrp="1"/>
          </p:cNvSpPr>
          <p:nvPr>
            <p:ph idx="1"/>
          </p:nvPr>
        </p:nvSpPr>
        <p:spPr>
          <a:xfrm>
            <a:off x="468313" y="1268761"/>
            <a:ext cx="8229600" cy="4968528"/>
          </a:xfrm>
        </p:spPr>
        <p:txBody>
          <a:bodyPr/>
          <a:lstStyle/>
          <a:p>
            <a:pPr marL="514350" lvl="1" indent="-428625" eaLnBrk="1" hangingPunct="1">
              <a:buNone/>
              <a:defRPr/>
            </a:pPr>
            <a:endParaRPr lang="de-DE" dirty="0" smtClean="0"/>
          </a:p>
          <a:p>
            <a:pPr marL="514350" lvl="1" indent="-428625" eaLnBrk="1" hangingPunct="1">
              <a:buBlip>
                <a:blip r:embed="rId3"/>
              </a:buBlip>
              <a:defRPr/>
            </a:pPr>
            <a:r>
              <a:rPr lang="de-DE" u="sng" dirty="0" smtClean="0"/>
              <a:t>Weiterer Stufenaufstieg:</a:t>
            </a:r>
          </a:p>
          <a:p>
            <a:pPr marL="514350" lvl="1" indent="-428625" eaLnBrk="1" hangingPunct="1">
              <a:buNone/>
              <a:defRPr/>
            </a:pPr>
            <a:r>
              <a:rPr lang="de-DE" dirty="0" smtClean="0"/>
              <a:t> </a:t>
            </a:r>
          </a:p>
          <a:p>
            <a:pPr marL="1080000" lvl="1" indent="-457200" eaLnBrk="1" hangingPunct="1">
              <a:buFont typeface="+mj-lt"/>
              <a:buAutoNum type="alphaLcParenR"/>
              <a:defRPr/>
            </a:pPr>
            <a:r>
              <a:rPr lang="de-DE" dirty="0" smtClean="0"/>
              <a:t>Stufenaufstieg zum 01.05.2014 vollzogen.</a:t>
            </a:r>
          </a:p>
          <a:p>
            <a:pPr marL="1080000" lvl="1" indent="-457200" eaLnBrk="1" hangingPunct="1">
              <a:buFont typeface="+mj-lt"/>
              <a:buAutoNum type="alphaLcParenR"/>
              <a:defRPr/>
            </a:pPr>
            <a:r>
              <a:rPr lang="de-DE" dirty="0" smtClean="0"/>
              <a:t>Stufenlaufzeit in der Stufe 3: 3 Jahre (§ 28 Abs. 3 HBesG)</a:t>
            </a:r>
          </a:p>
          <a:p>
            <a:pPr marL="1080000" lvl="1" indent="-457200" eaLnBrk="1" hangingPunct="1">
              <a:buNone/>
              <a:defRPr/>
            </a:pPr>
            <a:endParaRPr lang="de-DE" dirty="0" smtClean="0"/>
          </a:p>
          <a:p>
            <a:pPr marL="542925" lvl="1" indent="-457200" eaLnBrk="1" hangingPunct="1">
              <a:buNone/>
              <a:defRPr/>
            </a:pPr>
            <a:endParaRPr lang="de-DE" dirty="0" smtClean="0"/>
          </a:p>
          <a:p>
            <a:pPr marL="1065212" lvl="3" indent="-457200" eaLnBrk="1" hangingPunct="1">
              <a:buNone/>
              <a:defRPr/>
            </a:pPr>
            <a:endParaRPr lang="de-DE" dirty="0" smtClean="0"/>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26</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Überleitung in HBesG IX.</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graphicFrame>
        <p:nvGraphicFramePr>
          <p:cNvPr id="7" name="Tabelle 6"/>
          <p:cNvGraphicFramePr>
            <a:graphicFrameLocks noGrp="1"/>
          </p:cNvGraphicFramePr>
          <p:nvPr/>
        </p:nvGraphicFramePr>
        <p:xfrm>
          <a:off x="755576" y="3429000"/>
          <a:ext cx="7488832" cy="2808311"/>
        </p:xfrm>
        <a:graphic>
          <a:graphicData uri="http://schemas.openxmlformats.org/drawingml/2006/table">
            <a:tbl>
              <a:tblPr firstRow="1" bandRow="1">
                <a:tableStyleId>{5C22544A-7EE6-4342-B048-85BDC9FD1C3A}</a:tableStyleId>
              </a:tblPr>
              <a:tblGrid>
                <a:gridCol w="1296144"/>
                <a:gridCol w="1728192"/>
                <a:gridCol w="1800200"/>
                <a:gridCol w="2664296"/>
              </a:tblGrid>
              <a:tr h="461936">
                <a:tc>
                  <a:txBody>
                    <a:bodyPr/>
                    <a:lstStyle/>
                    <a:p>
                      <a:pPr algn="ctr"/>
                      <a:r>
                        <a:rPr lang="de-DE" dirty="0" smtClean="0">
                          <a:latin typeface="Calibri" pitchFamily="34" charset="0"/>
                          <a:cs typeface="Calibri" pitchFamily="34" charset="0"/>
                        </a:rPr>
                        <a:t>Stufe</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Laufzeit</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Aufstieg in Stufe</a:t>
                      </a:r>
                      <a:endParaRPr lang="de-DE" dirty="0">
                        <a:latin typeface="Calibri" pitchFamily="34" charset="0"/>
                        <a:cs typeface="Calibri" pitchFamily="34" charset="0"/>
                      </a:endParaRPr>
                    </a:p>
                  </a:txBody>
                  <a:tcPr/>
                </a:tc>
                <a:tc>
                  <a:txBody>
                    <a:bodyPr/>
                    <a:lstStyle/>
                    <a:p>
                      <a:pPr algn="ctr"/>
                      <a:r>
                        <a:rPr lang="de-DE" dirty="0" smtClean="0">
                          <a:latin typeface="Calibri" pitchFamily="34" charset="0"/>
                          <a:cs typeface="Calibri" pitchFamily="34" charset="0"/>
                        </a:rPr>
                        <a:t>Hinweise</a:t>
                      </a:r>
                      <a:endParaRPr lang="de-DE" dirty="0">
                        <a:latin typeface="Calibri" pitchFamily="34" charset="0"/>
                        <a:cs typeface="Calibri" pitchFamily="34" charset="0"/>
                      </a:endParaRPr>
                    </a:p>
                  </a:txBody>
                  <a:tcPr/>
                </a:tc>
              </a:tr>
              <a:tr h="782125">
                <a:tc>
                  <a:txBody>
                    <a:bodyPr/>
                    <a:lstStyle/>
                    <a:p>
                      <a:pPr algn="ctr"/>
                      <a:r>
                        <a:rPr lang="de-DE" sz="1400" dirty="0" smtClean="0">
                          <a:latin typeface="Calibri" pitchFamily="34" charset="0"/>
                          <a:cs typeface="Calibri" pitchFamily="34" charset="0"/>
                        </a:rPr>
                        <a:t>3</a:t>
                      </a:r>
                      <a:endParaRPr lang="de-DE" sz="1400" dirty="0">
                        <a:latin typeface="Calibri" pitchFamily="34" charset="0"/>
                        <a:cs typeface="Calibri" pitchFamily="34" charset="0"/>
                      </a:endParaRPr>
                    </a:p>
                  </a:txBody>
                  <a:tcPr anchor="ctr"/>
                </a:tc>
                <a:tc>
                  <a:txBody>
                    <a:bodyPr/>
                    <a:lstStyle/>
                    <a:p>
                      <a:pPr algn="ctr"/>
                      <a:r>
                        <a:rPr lang="de-DE" sz="1400" dirty="0" smtClean="0">
                          <a:latin typeface="Calibri" pitchFamily="34" charset="0"/>
                          <a:cs typeface="Calibri" pitchFamily="34" charset="0"/>
                        </a:rPr>
                        <a:t>3 Jahre</a:t>
                      </a:r>
                    </a:p>
                    <a:p>
                      <a:pPr algn="ctr"/>
                      <a:r>
                        <a:rPr lang="de-DE" sz="1400" dirty="0" smtClean="0">
                          <a:latin typeface="Calibri" pitchFamily="34" charset="0"/>
                          <a:cs typeface="Calibri" pitchFamily="34" charset="0"/>
                        </a:rPr>
                        <a:t>01.05.2014 bis 30.04.2017</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4</a:t>
                      </a:r>
                      <a:endParaRPr lang="de-DE" sz="1400" dirty="0">
                        <a:latin typeface="Calibri" pitchFamily="34" charset="0"/>
                        <a:cs typeface="Calibri" pitchFamily="34" charset="0"/>
                      </a:endParaRPr>
                    </a:p>
                  </a:txBody>
                  <a:tcPr anchor="ctr"/>
                </a:tc>
                <a:tc rowSpan="2">
                  <a:txBody>
                    <a:bodyPr/>
                    <a:lstStyle/>
                    <a:p>
                      <a:pPr algn="ctr"/>
                      <a:r>
                        <a:rPr lang="de-DE" sz="1400" dirty="0" smtClean="0">
                          <a:latin typeface="Calibri" pitchFamily="34" charset="0"/>
                          <a:cs typeface="Calibri" pitchFamily="34" charset="0"/>
                        </a:rPr>
                        <a:t>§ 28 Abs. 3 Satz 1 HBesG</a:t>
                      </a:r>
                      <a:endParaRPr lang="de-DE" sz="1400" dirty="0">
                        <a:latin typeface="Calibri" pitchFamily="34" charset="0"/>
                        <a:cs typeface="Calibri" pitchFamily="34" charset="0"/>
                      </a:endParaRPr>
                    </a:p>
                  </a:txBody>
                  <a:tcPr anchor="ctr"/>
                </a:tc>
              </a:tr>
              <a:tr h="782125">
                <a:tc>
                  <a:txBody>
                    <a:bodyPr/>
                    <a:lstStyle/>
                    <a:p>
                      <a:pPr algn="ctr"/>
                      <a:r>
                        <a:rPr lang="de-DE" sz="1400" dirty="0" smtClean="0">
                          <a:latin typeface="Calibri" pitchFamily="34" charset="0"/>
                          <a:cs typeface="Calibri" pitchFamily="34" charset="0"/>
                        </a:rPr>
                        <a:t>4</a:t>
                      </a:r>
                      <a:endParaRPr lang="de-DE" sz="1400" dirty="0">
                        <a:latin typeface="Calibri" pitchFamily="34" charset="0"/>
                        <a:cs typeface="Calibri" pitchFamily="34" charset="0"/>
                      </a:endParaRPr>
                    </a:p>
                  </a:txBody>
                  <a:tcPr anchor="ctr"/>
                </a:tc>
                <a:tc>
                  <a:txBody>
                    <a:bodyPr/>
                    <a:lstStyle/>
                    <a:p>
                      <a:pPr algn="ctr"/>
                      <a:r>
                        <a:rPr lang="de-DE" sz="1400" dirty="0" smtClean="0">
                          <a:latin typeface="Calibri" pitchFamily="34" charset="0"/>
                          <a:cs typeface="Calibri" pitchFamily="34" charset="0"/>
                        </a:rPr>
                        <a:t>3 Jahre</a:t>
                      </a:r>
                    </a:p>
                    <a:p>
                      <a:pPr algn="ctr"/>
                      <a:r>
                        <a:rPr lang="de-DE" sz="1400" dirty="0" smtClean="0">
                          <a:latin typeface="Calibri" pitchFamily="34" charset="0"/>
                          <a:cs typeface="Calibri" pitchFamily="34" charset="0"/>
                        </a:rPr>
                        <a:t>01.05.2017 bis 30.04.2020</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5</a:t>
                      </a:r>
                      <a:endParaRPr lang="de-DE" sz="1400" dirty="0">
                        <a:latin typeface="Calibri" pitchFamily="34" charset="0"/>
                        <a:cs typeface="Calibri" pitchFamily="34" charset="0"/>
                      </a:endParaRPr>
                    </a:p>
                  </a:txBody>
                  <a:tcPr anchor="ctr"/>
                </a:tc>
                <a:tc vMerge="1">
                  <a:txBody>
                    <a:bodyPr/>
                    <a:lstStyle/>
                    <a:p>
                      <a:pPr algn="ctr"/>
                      <a:endParaRPr lang="de-DE" dirty="0">
                        <a:latin typeface="Calibri" pitchFamily="34" charset="0"/>
                        <a:cs typeface="Calibri" pitchFamily="34" charset="0"/>
                      </a:endParaRPr>
                    </a:p>
                  </a:txBody>
                  <a:tcPr/>
                </a:tc>
              </a:tr>
              <a:tr h="782125">
                <a:tc>
                  <a:txBody>
                    <a:bodyPr/>
                    <a:lstStyle/>
                    <a:p>
                      <a:pPr algn="ctr"/>
                      <a:r>
                        <a:rPr lang="de-DE" sz="1400" dirty="0" smtClean="0">
                          <a:latin typeface="Calibri" pitchFamily="34" charset="0"/>
                          <a:cs typeface="Calibri" pitchFamily="34" charset="0"/>
                        </a:rPr>
                        <a:t>5</a:t>
                      </a:r>
                      <a:endParaRPr lang="de-DE" sz="1400" dirty="0">
                        <a:latin typeface="Calibri" pitchFamily="34" charset="0"/>
                        <a:cs typeface="Calibri" pitchFamily="34" charset="0"/>
                      </a:endParaRPr>
                    </a:p>
                  </a:txBody>
                  <a:tcPr anchor="ctr"/>
                </a:tc>
                <a:tc>
                  <a:txBody>
                    <a:bodyPr/>
                    <a:lstStyle/>
                    <a:p>
                      <a:pPr algn="ctr"/>
                      <a:r>
                        <a:rPr lang="de-DE" sz="1400" dirty="0" smtClean="0">
                          <a:latin typeface="Calibri" pitchFamily="34" charset="0"/>
                          <a:cs typeface="Calibri" pitchFamily="34" charset="0"/>
                        </a:rPr>
                        <a:t>3 Jahre</a:t>
                      </a:r>
                    </a:p>
                    <a:p>
                      <a:pPr algn="ctr"/>
                      <a:r>
                        <a:rPr lang="de-DE" sz="1400" dirty="0" smtClean="0">
                          <a:latin typeface="Calibri" pitchFamily="34" charset="0"/>
                          <a:cs typeface="Calibri" pitchFamily="34" charset="0"/>
                        </a:rPr>
                        <a:t>01.05.2020 bis 30.04.2023</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6</a:t>
                      </a:r>
                      <a:endParaRPr lang="de-DE" sz="1400" dirty="0">
                        <a:latin typeface="Calibri" pitchFamily="34" charset="0"/>
                        <a:cs typeface="Calibri" pitchFamily="34" charset="0"/>
                      </a:endParaRPr>
                    </a:p>
                  </a:txBody>
                  <a:tcPr anchor="ctr"/>
                </a:tc>
                <a:tc>
                  <a:txBody>
                    <a:bodyPr/>
                    <a:lstStyle/>
                    <a:p>
                      <a:pPr algn="ctr"/>
                      <a:r>
                        <a:rPr lang="de-DE" sz="1400" dirty="0" smtClean="0">
                          <a:latin typeface="Calibri" pitchFamily="34" charset="0"/>
                          <a:cs typeface="Calibri" pitchFamily="34" charset="0"/>
                        </a:rPr>
                        <a:t>§ 4 Abs. 5 Nr. 9 HBesVÜG </a:t>
                      </a:r>
                    </a:p>
                    <a:p>
                      <a:pPr algn="ctr"/>
                      <a:r>
                        <a:rPr lang="de-DE" sz="1400" dirty="0" smtClean="0">
                          <a:latin typeface="Calibri" pitchFamily="34" charset="0"/>
                          <a:cs typeface="Calibri" pitchFamily="34" charset="0"/>
                        </a:rPr>
                        <a:t>(3 Jahre statt 4 Jahre)</a:t>
                      </a:r>
                      <a:endParaRPr lang="de-DE" sz="1400" dirty="0">
                        <a:latin typeface="Calibri" pitchFamily="34" charset="0"/>
                        <a:cs typeface="Calibri" pitchFamily="34" charset="0"/>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Font typeface="Verdana" pitchFamily="34" charset="0"/>
              <a:buBlip>
                <a:blip r:embed="rId2"/>
              </a:buBlip>
              <a:defRPr/>
            </a:pPr>
            <a:r>
              <a:rPr lang="de-DE" dirty="0" smtClean="0"/>
              <a:t>Mitbestimmung bei der Überleitung im Februar 2014:</a:t>
            </a:r>
          </a:p>
          <a:p>
            <a:pPr marL="540000" lvl="1" indent="0" eaLnBrk="1" hangingPunct="1">
              <a:spcBef>
                <a:spcPts val="0"/>
              </a:spcBef>
              <a:buFont typeface="Wingdings" pitchFamily="2" charset="2"/>
              <a:buChar char="Ø"/>
              <a:defRPr/>
            </a:pPr>
            <a:r>
              <a:rPr lang="de-DE" dirty="0" smtClean="0"/>
              <a:t>       </a:t>
            </a:r>
            <a:r>
              <a:rPr lang="de-DE" sz="2000" b="1" dirty="0" smtClean="0">
                <a:solidFill>
                  <a:srgbClr val="FF0000"/>
                </a:solidFill>
              </a:rPr>
              <a:t>Nein.</a:t>
            </a:r>
            <a:r>
              <a:rPr lang="de-DE" sz="1900" dirty="0" smtClean="0"/>
              <a:t> Es fehlt an einem entsprechenden Mitbestimmungstatbestand.</a:t>
            </a:r>
          </a:p>
          <a:p>
            <a:pPr marL="1290887" lvl="4" indent="0" eaLnBrk="1" hangingPunct="1">
              <a:spcBef>
                <a:spcPts val="0"/>
              </a:spcBef>
              <a:buNone/>
              <a:defRPr/>
            </a:pPr>
            <a:r>
              <a:rPr lang="de-DE" sz="1600" dirty="0" smtClean="0"/>
              <a:t>(Anders als im Tarifbereich: „Eingruppierung“)</a:t>
            </a:r>
          </a:p>
          <a:p>
            <a:pPr marL="540000" lvl="1" indent="0" eaLnBrk="1" hangingPunct="1">
              <a:spcBef>
                <a:spcPts val="0"/>
              </a:spcBef>
              <a:buNone/>
              <a:defRPr/>
            </a:pPr>
            <a:r>
              <a:rPr lang="de-DE" sz="1900" dirty="0" smtClean="0"/>
              <a:t> </a:t>
            </a:r>
          </a:p>
          <a:p>
            <a:pPr marL="514350" lvl="1" indent="-428625" eaLnBrk="1" hangingPunct="1">
              <a:buFont typeface="Verdana" pitchFamily="34" charset="0"/>
              <a:buBlip>
                <a:blip r:embed="rId2"/>
              </a:buBlip>
              <a:defRPr/>
            </a:pPr>
            <a:r>
              <a:rPr lang="de-DE" dirty="0" smtClean="0"/>
              <a:t>Stufenzuordnung bei Ersteinstellung (§§ 28 Abs. 1 Satz 1, 29 Abs. 1 HBesG):</a:t>
            </a:r>
          </a:p>
          <a:p>
            <a:pPr marL="540000" lvl="3" indent="0" eaLnBrk="1" hangingPunct="1">
              <a:spcBef>
                <a:spcPts val="0"/>
              </a:spcBef>
              <a:buFont typeface="Wingdings" pitchFamily="2" charset="2"/>
              <a:buChar char="Ø"/>
              <a:defRPr/>
            </a:pPr>
            <a:r>
              <a:rPr lang="de-DE" b="1" dirty="0" smtClean="0">
                <a:solidFill>
                  <a:srgbClr val="00B050"/>
                </a:solidFill>
              </a:rPr>
              <a:t>          </a:t>
            </a:r>
            <a:r>
              <a:rPr lang="de-DE" sz="2000" b="1" dirty="0" smtClean="0">
                <a:solidFill>
                  <a:srgbClr val="00B050"/>
                </a:solidFill>
              </a:rPr>
              <a:t>Ja.</a:t>
            </a:r>
            <a:r>
              <a:rPr lang="de-DE" dirty="0" smtClean="0"/>
              <a:t> Als Teilaspekt der Mitbestimmung bei der Einstellung (§ 77 Abs. 1 </a:t>
            </a:r>
          </a:p>
          <a:p>
            <a:pPr marL="540000" lvl="3" indent="0">
              <a:spcBef>
                <a:spcPts val="0"/>
              </a:spcBef>
              <a:buNone/>
              <a:defRPr/>
            </a:pPr>
            <a:r>
              <a:rPr lang="de-DE" dirty="0" smtClean="0"/>
              <a:t>              Nr. 1 Buchst. a HPVG; </a:t>
            </a:r>
            <a:r>
              <a:rPr lang="de-DE" i="1" dirty="0" smtClean="0"/>
              <a:t>VG Frankfurt a. M.</a:t>
            </a:r>
            <a:r>
              <a:rPr lang="de-DE" dirty="0" smtClean="0"/>
              <a:t> v. 10.10.2011, </a:t>
            </a:r>
            <a:r>
              <a:rPr lang="de-DE" dirty="0" err="1" smtClean="0"/>
              <a:t>PersR</a:t>
            </a:r>
            <a:r>
              <a:rPr lang="de-DE" dirty="0" smtClean="0"/>
              <a:t> 2012, </a:t>
            </a:r>
          </a:p>
          <a:p>
            <a:pPr marL="540000" lvl="3" indent="0">
              <a:spcBef>
                <a:spcPts val="0"/>
              </a:spcBef>
              <a:buNone/>
              <a:defRPr/>
            </a:pPr>
            <a:r>
              <a:rPr lang="de-DE" dirty="0" smtClean="0"/>
              <a:t>              S. 179 ff.</a:t>
            </a:r>
          </a:p>
          <a:p>
            <a:pPr marL="540000" lvl="3" indent="0">
              <a:spcBef>
                <a:spcPts val="0"/>
              </a:spcBef>
              <a:buFont typeface="Wingdings" pitchFamily="2" charset="2"/>
              <a:buChar char="Ø"/>
              <a:defRPr/>
            </a:pPr>
            <a:r>
              <a:rPr lang="de-DE" dirty="0" smtClean="0"/>
              <a:t>          </a:t>
            </a:r>
            <a:r>
              <a:rPr lang="de-DE" b="1" dirty="0" smtClean="0"/>
              <a:t>Problem: </a:t>
            </a:r>
            <a:r>
              <a:rPr lang="de-DE" dirty="0" smtClean="0"/>
              <a:t>Im Tarifbereich soll das erst dann gelten, wenn              </a:t>
            </a:r>
          </a:p>
          <a:p>
            <a:pPr marL="540000" lvl="3" indent="0">
              <a:spcBef>
                <a:spcPts val="0"/>
              </a:spcBef>
              <a:buNone/>
              <a:defRPr/>
            </a:pPr>
            <a:r>
              <a:rPr lang="de-DE" dirty="0" smtClean="0"/>
              <a:t>              mitbestimmte Grundsätze zur Anerkennung förderlicher Zeiten </a:t>
            </a:r>
          </a:p>
          <a:p>
            <a:pPr marL="540000" lvl="3" indent="0">
              <a:spcBef>
                <a:spcPts val="0"/>
              </a:spcBef>
              <a:buNone/>
              <a:defRPr/>
            </a:pPr>
            <a:r>
              <a:rPr lang="de-DE" dirty="0" smtClean="0"/>
              <a:t>              bestehen (</a:t>
            </a:r>
            <a:r>
              <a:rPr lang="de-DE" i="1" dirty="0" smtClean="0"/>
              <a:t>BVerwG</a:t>
            </a:r>
            <a:r>
              <a:rPr lang="de-DE" dirty="0" smtClean="0"/>
              <a:t> v. 22.09.2011, </a:t>
            </a:r>
            <a:r>
              <a:rPr lang="de-DE" dirty="0" err="1" smtClean="0"/>
              <a:t>PersR</a:t>
            </a:r>
            <a:r>
              <a:rPr lang="de-DE" dirty="0" smtClean="0"/>
              <a:t> 2011, S. 532)</a:t>
            </a:r>
          </a:p>
          <a:p>
            <a:pPr marL="540000" lvl="3" indent="0">
              <a:spcBef>
                <a:spcPts val="0"/>
              </a:spcBef>
              <a:buFont typeface="Wingdings" pitchFamily="2" charset="2"/>
              <a:buChar char="Ø"/>
              <a:defRPr/>
            </a:pPr>
            <a:endParaRPr lang="de-DE" dirty="0" smtClean="0"/>
          </a:p>
          <a:p>
            <a:pPr marL="1036637" lvl="3" indent="-428625" eaLnBrk="1" hangingPunct="1">
              <a:buNone/>
              <a:defRPr/>
            </a:pPr>
            <a:endParaRPr lang="de-DE" dirty="0" smtClean="0"/>
          </a:p>
          <a:p>
            <a:pPr marL="514350" lvl="1"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14350" indent="-514350" eaLnBrk="1" hangingPunct="1">
              <a:buFont typeface="Lucida Sans Unicode" pitchFamily="34" charset="0"/>
              <a:buAutoNum type="alphaLcParenR"/>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27</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Mitbestimmung I.</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21510"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a:lstStyle/>
          <a:p>
            <a:pPr marL="514350" lvl="1" indent="-428625" eaLnBrk="1" hangingPunct="1">
              <a:buBlip>
                <a:blip r:embed="rId2"/>
              </a:buBlip>
              <a:defRPr/>
            </a:pPr>
            <a:r>
              <a:rPr lang="de-DE" dirty="0" smtClean="0"/>
              <a:t>Vorweggewährung des Grundgehalts der nächsten Stufe (§ 28 Abs. 4 Satz 1HBesG):</a:t>
            </a:r>
          </a:p>
          <a:p>
            <a:pPr marL="1036637" lvl="3" indent="-428625" eaLnBrk="1" hangingPunct="1">
              <a:buFont typeface="Wingdings" pitchFamily="2" charset="2"/>
              <a:buChar char="Ø"/>
              <a:defRPr/>
            </a:pPr>
            <a:r>
              <a:rPr lang="de-DE" b="1" dirty="0" smtClean="0">
                <a:solidFill>
                  <a:srgbClr val="FF0000"/>
                </a:solidFill>
              </a:rPr>
              <a:t>Im Einzelfall nein.</a:t>
            </a:r>
            <a:r>
              <a:rPr lang="de-DE" dirty="0" smtClean="0"/>
              <a:t> Es fehlt in § 77 Abs. 1 Nr. 1 HPVG ein entsprechender Tatbestand.</a:t>
            </a:r>
          </a:p>
          <a:p>
            <a:pPr marL="1036637" lvl="3" indent="-428625" eaLnBrk="1" hangingPunct="1">
              <a:buFont typeface="Wingdings" pitchFamily="2" charset="2"/>
              <a:buChar char="Ø"/>
              <a:defRPr/>
            </a:pPr>
            <a:r>
              <a:rPr lang="de-DE" dirty="0" smtClean="0"/>
              <a:t> </a:t>
            </a:r>
            <a:r>
              <a:rPr lang="de-DE" b="1" dirty="0" smtClean="0">
                <a:solidFill>
                  <a:srgbClr val="7030A0"/>
                </a:solidFill>
              </a:rPr>
              <a:t>Aber:</a:t>
            </a:r>
            <a:r>
              <a:rPr lang="de-DE" dirty="0" smtClean="0"/>
              <a:t> Generelle Regelung nach § 74 Abs. 1 Nr. 13 HPVG („….</a:t>
            </a:r>
            <a:r>
              <a:rPr lang="de-DE" i="1" dirty="0" smtClean="0"/>
              <a:t>vergleichbarer leistungsbezogenen Entgelte</a:t>
            </a:r>
            <a:r>
              <a:rPr lang="de-DE" dirty="0" smtClean="0"/>
              <a:t>“) möglich.</a:t>
            </a:r>
          </a:p>
          <a:p>
            <a:pPr marL="1036637" lvl="3" indent="-428625" eaLnBrk="1" hangingPunct="1">
              <a:buNone/>
              <a:defRPr/>
            </a:pPr>
            <a:endParaRPr lang="de-DE" dirty="0" smtClean="0"/>
          </a:p>
          <a:p>
            <a:pPr marL="514350" lvl="1" indent="-428625" eaLnBrk="1" hangingPunct="1">
              <a:buFont typeface="Verdana" pitchFamily="34" charset="0"/>
              <a:buBlip>
                <a:blip r:embed="rId2"/>
              </a:buBlip>
              <a:defRPr/>
            </a:pPr>
            <a:r>
              <a:rPr lang="de-DE" dirty="0" smtClean="0"/>
              <a:t>Gewährung von Leistungsprämien, Leistungszulagen sowie Sonderurlaub (§ 46 Abs. 1 HBesG):</a:t>
            </a:r>
          </a:p>
          <a:p>
            <a:pPr marL="540000" lvl="1" indent="0" eaLnBrk="1" hangingPunct="1">
              <a:spcBef>
                <a:spcPts val="0"/>
              </a:spcBef>
              <a:buFont typeface="Wingdings" pitchFamily="2" charset="2"/>
              <a:buChar char="Ø"/>
              <a:defRPr/>
            </a:pPr>
            <a:r>
              <a:rPr lang="de-DE" sz="1800" b="1" dirty="0" smtClean="0">
                <a:solidFill>
                  <a:srgbClr val="FF0000"/>
                </a:solidFill>
              </a:rPr>
              <a:t> Im Einzelfall nein. </a:t>
            </a:r>
            <a:r>
              <a:rPr lang="de-DE" sz="1800" dirty="0" smtClean="0"/>
              <a:t>Es fehlt in § 77 Abs. 1 Nr. 1 HPVG ein entsprechender </a:t>
            </a:r>
          </a:p>
          <a:p>
            <a:pPr marL="540000" lvl="1" indent="0" eaLnBrk="1" hangingPunct="1">
              <a:spcBef>
                <a:spcPts val="0"/>
              </a:spcBef>
              <a:buNone/>
              <a:defRPr/>
            </a:pPr>
            <a:r>
              <a:rPr lang="de-DE" sz="1800" dirty="0" smtClean="0"/>
              <a:t>     Tatbestand.</a:t>
            </a:r>
            <a:r>
              <a:rPr lang="de-DE" sz="1800" b="1" dirty="0" smtClean="0">
                <a:solidFill>
                  <a:srgbClr val="FF0000"/>
                </a:solidFill>
              </a:rPr>
              <a:t>       </a:t>
            </a:r>
          </a:p>
          <a:p>
            <a:pPr marL="540000" lvl="1" indent="0" eaLnBrk="1" hangingPunct="1">
              <a:spcBef>
                <a:spcPts val="0"/>
              </a:spcBef>
              <a:buFont typeface="Wingdings" pitchFamily="2" charset="2"/>
              <a:buChar char="Ø"/>
              <a:defRPr/>
            </a:pPr>
            <a:r>
              <a:rPr lang="de-DE" sz="1800" dirty="0" smtClean="0"/>
              <a:t>Als </a:t>
            </a:r>
            <a:r>
              <a:rPr lang="de-DE" sz="1800" b="1" dirty="0" smtClean="0">
                <a:solidFill>
                  <a:srgbClr val="92D050"/>
                </a:solidFill>
              </a:rPr>
              <a:t>generelle Regelung</a:t>
            </a:r>
            <a:r>
              <a:rPr lang="de-DE" sz="1800" dirty="0" smtClean="0"/>
              <a:t> ja:§ 74 Abs. 1 Nr. 13 HPVG</a:t>
            </a:r>
            <a:r>
              <a:rPr lang="de-DE" dirty="0" smtClean="0"/>
              <a:t>.</a:t>
            </a:r>
          </a:p>
          <a:p>
            <a:pPr marL="1036637" lvl="3" indent="-428625" eaLnBrk="1" hangingPunct="1">
              <a:buNone/>
              <a:defRPr/>
            </a:pPr>
            <a:endParaRPr lang="de-DE" dirty="0" smtClean="0"/>
          </a:p>
          <a:p>
            <a:pPr marL="514350" lvl="1" indent="-428625" eaLnBrk="1" hangingPunct="1">
              <a:buFont typeface="Verdana" pitchFamily="34" charset="0"/>
              <a:buNone/>
              <a:defRPr/>
            </a:pPr>
            <a:endParaRPr lang="de-DE" dirty="0" smtClean="0"/>
          </a:p>
          <a:p>
            <a:pPr marL="576000" indent="-514350" eaLnBrk="1" hangingPunct="1">
              <a:buNone/>
              <a:defRPr/>
            </a:pPr>
            <a:endParaRPr lang="de-DE" dirty="0" smtClean="0"/>
          </a:p>
        </p:txBody>
      </p:sp>
      <p:sp>
        <p:nvSpPr>
          <p:cNvPr id="215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985D611-97BF-42CF-A640-2871A5B44CD6}" type="slidenum">
              <a:rPr lang="de-DE" smtClean="0"/>
              <a:pPr/>
              <a:t>28</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Mitbestimmung II.</a:t>
            </a:r>
          </a:p>
        </p:txBody>
      </p:sp>
      <p:sp>
        <p:nvSpPr>
          <p:cNvPr id="215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21510"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lnSpc>
                <a:spcPct val="150000"/>
              </a:lnSpc>
              <a:spcBef>
                <a:spcPts val="324"/>
              </a:spcBef>
              <a:spcAft>
                <a:spcPts val="0"/>
              </a:spcAft>
              <a:buFont typeface="Verdana"/>
              <a:buBlip>
                <a:blip r:embed="rId2"/>
              </a:buBlip>
              <a:defRPr/>
            </a:pPr>
            <a:r>
              <a:rPr lang="de-DE" b="1" dirty="0" smtClean="0"/>
              <a:t>Schrittweise Anhebung der gesetzlichen Altersgrenzen</a:t>
            </a:r>
            <a:br>
              <a:rPr lang="de-DE" b="1" dirty="0" smtClean="0"/>
            </a:br>
            <a:r>
              <a:rPr lang="de-DE" b="1" dirty="0" smtClean="0"/>
              <a:t>vom 65. auf das 67. Lebensjahr</a:t>
            </a:r>
          </a:p>
          <a:p>
            <a:pPr marL="1080000" lvl="1" indent="-514350" eaLnBrk="1" fontAlgn="auto" hangingPunct="1">
              <a:lnSpc>
                <a:spcPct val="150000"/>
              </a:lnSpc>
              <a:spcBef>
                <a:spcPts val="324"/>
              </a:spcBef>
              <a:spcAft>
                <a:spcPts val="0"/>
              </a:spcAft>
              <a:buClr>
                <a:schemeClr val="bg2">
                  <a:lumMod val="25000"/>
                </a:schemeClr>
              </a:buClr>
              <a:buFont typeface="Wingdings" pitchFamily="2" charset="2"/>
              <a:buChar char="Ø"/>
              <a:defRPr/>
            </a:pPr>
            <a:r>
              <a:rPr lang="de-DE" dirty="0" smtClean="0"/>
              <a:t>vom 60. Lebensjahr auf das 62. Lebensjahr im Bereich von Polizei, Justizvollzug &amp; Feuerwehr</a:t>
            </a:r>
          </a:p>
          <a:p>
            <a:pPr marL="1080000" lvl="1" indent="-514350" eaLnBrk="1" fontAlgn="auto" hangingPunct="1">
              <a:lnSpc>
                <a:spcPct val="150000"/>
              </a:lnSpc>
              <a:spcBef>
                <a:spcPts val="324"/>
              </a:spcBef>
              <a:spcAft>
                <a:spcPts val="0"/>
              </a:spcAft>
              <a:buClr>
                <a:schemeClr val="bg2">
                  <a:lumMod val="25000"/>
                </a:schemeClr>
              </a:buClr>
              <a:buFont typeface="Wingdings" pitchFamily="2" charset="2"/>
              <a:buChar char="Ø"/>
              <a:defRPr/>
            </a:pPr>
            <a:r>
              <a:rPr lang="de-DE" dirty="0" smtClean="0"/>
              <a:t>auf eigenen Antrag Verlängerung bis zum 70. Lebensjahr</a:t>
            </a:r>
            <a:br>
              <a:rPr lang="de-DE" dirty="0" smtClean="0"/>
            </a:br>
            <a:r>
              <a:rPr lang="de-DE" dirty="0" smtClean="0"/>
              <a:t>(z. Zt. 68. Lebensjahr)</a:t>
            </a:r>
          </a:p>
          <a:p>
            <a:pPr marL="514350" lvl="1" indent="-428625" eaLnBrk="1" fontAlgn="auto" hangingPunct="1">
              <a:lnSpc>
                <a:spcPct val="150000"/>
              </a:lnSpc>
              <a:spcBef>
                <a:spcPts val="324"/>
              </a:spcBef>
              <a:spcAft>
                <a:spcPts val="0"/>
              </a:spcAft>
              <a:buFont typeface="Verdana"/>
              <a:buBlip>
                <a:blip r:embed="rId2"/>
              </a:buBlip>
              <a:defRPr/>
            </a:pPr>
            <a:r>
              <a:rPr lang="de-DE" b="1" dirty="0" smtClean="0"/>
              <a:t>Keine Anhebung der Antragsaltersgrenze für Schwerbehinderte mit 60 Jahren</a:t>
            </a:r>
          </a:p>
          <a:p>
            <a:pPr marL="914400" lvl="1" indent="-514350" eaLnBrk="1" fontAlgn="auto" hangingPunct="1">
              <a:spcBef>
                <a:spcPts val="324"/>
              </a:spcBef>
              <a:spcAft>
                <a:spcPts val="0"/>
              </a:spcAft>
              <a:buFont typeface="+mj-lt"/>
              <a:buAutoNum type="alphaLcParenR"/>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2253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D518C9D-0135-418A-97F1-06FFD17B0D86}" type="slidenum">
              <a:rPr lang="de-DE" smtClean="0"/>
              <a:pPr/>
              <a:t>29</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dirty="0" smtClean="0"/>
              <a:t>Versorgungsrecht</a:t>
            </a:r>
          </a:p>
        </p:txBody>
      </p:sp>
      <p:sp>
        <p:nvSpPr>
          <p:cNvPr id="2253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22534"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blinds(horizontal)">
                                      <p:cBhvr>
                                        <p:cTn id="2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p:txBody>
          <a:bodyPr/>
          <a:lstStyle/>
          <a:p>
            <a:pPr>
              <a:defRPr/>
            </a:pPr>
            <a:fld id="{6A759521-E958-464D-8C7C-8F7CE2FB4086}" type="slidenum">
              <a:rPr lang="de-DE" sz="1200">
                <a:solidFill>
                  <a:schemeClr val="bg2">
                    <a:lumMod val="25000"/>
                  </a:schemeClr>
                </a:solidFill>
                <a:latin typeface="Calibri" pitchFamily="34" charset="0"/>
              </a:rPr>
              <a:pPr>
                <a:defRPr/>
              </a:pPr>
              <a:t>3</a:t>
            </a:fld>
            <a:endParaRPr lang="de-DE" sz="1200" dirty="0">
              <a:solidFill>
                <a:schemeClr val="bg2">
                  <a:lumMod val="25000"/>
                </a:schemeClr>
              </a:solidFill>
              <a:latin typeface="Calibri" pitchFamily="34" charset="0"/>
            </a:endParaRPr>
          </a:p>
        </p:txBody>
      </p:sp>
      <p:graphicFrame>
        <p:nvGraphicFramePr>
          <p:cNvPr id="7" name="Tabelle 6"/>
          <p:cNvGraphicFramePr>
            <a:graphicFrameLocks noGrp="1"/>
          </p:cNvGraphicFramePr>
          <p:nvPr/>
        </p:nvGraphicFramePr>
        <p:xfrm>
          <a:off x="1357313" y="817032"/>
          <a:ext cx="6429420" cy="4466700"/>
        </p:xfrm>
        <a:graphic>
          <a:graphicData uri="http://schemas.openxmlformats.org/drawingml/2006/table">
            <a:tbl>
              <a:tblPr firstRow="1" bandRow="1">
                <a:tableStyleId>{5C22544A-7EE6-4342-B048-85BDC9FD1C3A}</a:tableStyleId>
              </a:tblPr>
              <a:tblGrid>
                <a:gridCol w="4857784"/>
                <a:gridCol w="1571636"/>
              </a:tblGrid>
              <a:tr h="0">
                <a:tc>
                  <a:txBody>
                    <a:bodyPr/>
                    <a:lstStyle/>
                    <a:p>
                      <a:pPr algn="ctr"/>
                      <a:r>
                        <a:rPr lang="de-DE" dirty="0" smtClean="0"/>
                        <a:t>Inhalt</a:t>
                      </a:r>
                      <a:endParaRPr lang="de-DE" dirty="0"/>
                    </a:p>
                  </a:txBody>
                  <a:tcPr/>
                </a:tc>
                <a:tc>
                  <a:txBody>
                    <a:bodyPr/>
                    <a:lstStyle/>
                    <a:p>
                      <a:pPr algn="l"/>
                      <a:r>
                        <a:rPr lang="de-DE" sz="1200" b="0" dirty="0" smtClean="0"/>
                        <a:t>Folie</a:t>
                      </a:r>
                      <a:r>
                        <a:rPr lang="de-DE" sz="1200" b="0" baseline="0" dirty="0" smtClean="0"/>
                        <a:t> Nr. bzw. </a:t>
                      </a:r>
                    </a:p>
                    <a:p>
                      <a:pPr algn="l"/>
                      <a:r>
                        <a:rPr lang="de-DE" sz="1200" b="0" baseline="0" dirty="0" smtClean="0"/>
                        <a:t>Folie von.. bis</a:t>
                      </a:r>
                      <a:endParaRPr lang="de-DE" sz="1200" b="0" dirty="0"/>
                    </a:p>
                  </a:txBody>
                  <a:tcPr/>
                </a:tc>
              </a:tr>
              <a:tr h="311265">
                <a:tc>
                  <a:txBody>
                    <a:bodyPr/>
                    <a:lstStyle/>
                    <a:p>
                      <a:pPr algn="l"/>
                      <a:r>
                        <a:rPr lang="de-DE" sz="1200" dirty="0" smtClean="0">
                          <a:latin typeface="Calibri" pitchFamily="34" charset="0"/>
                        </a:rPr>
                        <a:t>Versorgungsauskunft</a:t>
                      </a:r>
                      <a:endParaRPr lang="de-DE" sz="1200" dirty="0">
                        <a:latin typeface="Calibri" pitchFamily="34" charset="0"/>
                      </a:endParaRPr>
                    </a:p>
                  </a:txBody>
                  <a:tcPr/>
                </a:tc>
                <a:tc>
                  <a:txBody>
                    <a:bodyPr/>
                    <a:lstStyle/>
                    <a:p>
                      <a:pPr algn="l"/>
                      <a:r>
                        <a:rPr lang="de-DE" sz="1200" dirty="0" smtClean="0">
                          <a:latin typeface="Calibri" pitchFamily="34" charset="0"/>
                        </a:rPr>
                        <a:t>52</a:t>
                      </a:r>
                      <a:endParaRPr lang="de-DE" sz="1200" dirty="0">
                        <a:latin typeface="Calibri" pitchFamily="34" charset="0"/>
                      </a:endParaRPr>
                    </a:p>
                  </a:txBody>
                  <a:tcPr/>
                </a:tc>
              </a:tr>
              <a:tr h="311265">
                <a:tc>
                  <a:txBody>
                    <a:bodyPr/>
                    <a:lstStyle/>
                    <a:p>
                      <a:pPr algn="l"/>
                      <a:r>
                        <a:rPr lang="de-DE" sz="1200" dirty="0" smtClean="0">
                          <a:latin typeface="Calibri" pitchFamily="34" charset="0"/>
                        </a:rPr>
                        <a:t>Altersgeld</a:t>
                      </a:r>
                      <a:endParaRPr lang="de-DE" sz="1200" dirty="0">
                        <a:latin typeface="Calibri" pitchFamily="34" charset="0"/>
                      </a:endParaRPr>
                    </a:p>
                  </a:txBody>
                  <a:tcPr/>
                </a:tc>
                <a:tc>
                  <a:txBody>
                    <a:bodyPr/>
                    <a:lstStyle/>
                    <a:p>
                      <a:pPr algn="l"/>
                      <a:r>
                        <a:rPr lang="de-DE" sz="1200" dirty="0" smtClean="0">
                          <a:latin typeface="Calibri" pitchFamily="34" charset="0"/>
                        </a:rPr>
                        <a:t>53,</a:t>
                      </a:r>
                      <a:r>
                        <a:rPr lang="de-DE" sz="1200" baseline="0" dirty="0" smtClean="0">
                          <a:latin typeface="Calibri" pitchFamily="34" charset="0"/>
                        </a:rPr>
                        <a:t> 54</a:t>
                      </a:r>
                      <a:endParaRPr lang="de-DE" sz="1200" dirty="0">
                        <a:latin typeface="Calibri" pitchFamily="34" charset="0"/>
                      </a:endParaRPr>
                    </a:p>
                  </a:txBody>
                  <a:tcPr/>
                </a:tc>
              </a:tr>
              <a:tr h="311265">
                <a:tc>
                  <a:txBody>
                    <a:bodyPr/>
                    <a:lstStyle/>
                    <a:p>
                      <a:pPr algn="l"/>
                      <a:r>
                        <a:rPr lang="de-DE" sz="1200" dirty="0" smtClean="0">
                          <a:latin typeface="Calibri" pitchFamily="34" charset="0"/>
                        </a:rPr>
                        <a:t>Hessische</a:t>
                      </a:r>
                      <a:r>
                        <a:rPr lang="de-DE" sz="1200" baseline="0" dirty="0" smtClean="0">
                          <a:latin typeface="Calibri" pitchFamily="34" charset="0"/>
                        </a:rPr>
                        <a:t> Arbeitszeitverordnung</a:t>
                      </a:r>
                      <a:endParaRPr lang="de-DE" sz="1200" dirty="0">
                        <a:latin typeface="Calibri" pitchFamily="34" charset="0"/>
                      </a:endParaRPr>
                    </a:p>
                  </a:txBody>
                  <a:tcPr/>
                </a:tc>
                <a:tc>
                  <a:txBody>
                    <a:bodyPr/>
                    <a:lstStyle/>
                    <a:p>
                      <a:pPr algn="l"/>
                      <a:r>
                        <a:rPr lang="de-DE" sz="1200" dirty="0" smtClean="0">
                          <a:latin typeface="Calibri" pitchFamily="34" charset="0"/>
                        </a:rPr>
                        <a:t>55</a:t>
                      </a:r>
                      <a:endParaRPr lang="de-DE" sz="1200" dirty="0">
                        <a:latin typeface="Calibri" pitchFamily="34" charset="0"/>
                      </a:endParaRPr>
                    </a:p>
                  </a:txBody>
                  <a:tcPr/>
                </a:tc>
              </a:tr>
              <a:tr h="311265">
                <a:tc>
                  <a:txBody>
                    <a:bodyPr/>
                    <a:lstStyle/>
                    <a:p>
                      <a:pPr algn="l"/>
                      <a:r>
                        <a:rPr lang="de-DE" sz="1200" dirty="0" smtClean="0">
                          <a:latin typeface="Calibri" pitchFamily="34" charset="0"/>
                        </a:rPr>
                        <a:t>Änderungen</a:t>
                      </a:r>
                      <a:r>
                        <a:rPr lang="de-DE" sz="1200" baseline="0" dirty="0" smtClean="0">
                          <a:latin typeface="Calibri" pitchFamily="34" charset="0"/>
                        </a:rPr>
                        <a:t> im HPVG</a:t>
                      </a:r>
                      <a:endParaRPr lang="de-DE" sz="1200" dirty="0">
                        <a:latin typeface="Calibri" pitchFamily="34" charset="0"/>
                      </a:endParaRPr>
                    </a:p>
                  </a:txBody>
                  <a:tcPr/>
                </a:tc>
                <a:tc>
                  <a:txBody>
                    <a:bodyPr/>
                    <a:lstStyle/>
                    <a:p>
                      <a:pPr algn="l"/>
                      <a:r>
                        <a:rPr lang="de-DE" sz="1200" dirty="0" smtClean="0">
                          <a:latin typeface="Calibri" pitchFamily="34" charset="0"/>
                        </a:rPr>
                        <a:t>56</a:t>
                      </a:r>
                      <a:endParaRPr lang="de-DE" sz="1200" dirty="0">
                        <a:latin typeface="Calibri" pitchFamily="34" charset="0"/>
                      </a:endParaRPr>
                    </a:p>
                  </a:txBody>
                  <a:tcPr/>
                </a:tc>
              </a:tr>
              <a:tr h="311265">
                <a:tc>
                  <a:txBody>
                    <a:bodyPr/>
                    <a:lstStyle/>
                    <a:p>
                      <a:pPr algn="l"/>
                      <a:r>
                        <a:rPr lang="de-DE" sz="1200" dirty="0" smtClean="0">
                          <a:latin typeface="Calibri" pitchFamily="34" charset="0"/>
                        </a:rPr>
                        <a:t>In Kraft treten</a:t>
                      </a:r>
                      <a:endParaRPr lang="de-DE" sz="1200" dirty="0">
                        <a:latin typeface="Calibri" pitchFamily="34" charset="0"/>
                      </a:endParaRPr>
                    </a:p>
                  </a:txBody>
                  <a:tcPr/>
                </a:tc>
                <a:tc>
                  <a:txBody>
                    <a:bodyPr/>
                    <a:lstStyle/>
                    <a:p>
                      <a:pPr algn="l"/>
                      <a:r>
                        <a:rPr lang="de-DE" sz="1200" dirty="0" smtClean="0">
                          <a:latin typeface="Calibri" pitchFamily="34" charset="0"/>
                        </a:rPr>
                        <a:t>57</a:t>
                      </a:r>
                      <a:endParaRPr lang="de-DE" sz="1200" dirty="0">
                        <a:latin typeface="Calibri" pitchFamily="34" charset="0"/>
                      </a:endParaRPr>
                    </a:p>
                  </a:txBody>
                  <a:tcPr/>
                </a:tc>
              </a:tr>
              <a:tr h="311265">
                <a:tc>
                  <a:txBody>
                    <a:bodyPr/>
                    <a:lstStyle/>
                    <a:p>
                      <a:pPr algn="l"/>
                      <a:r>
                        <a:rPr lang="de-DE" sz="1200" dirty="0" smtClean="0">
                          <a:latin typeface="Calibri" pitchFamily="34" charset="0"/>
                        </a:rPr>
                        <a:t>Anhang: Übersicht Verordnungsermächtigungen</a:t>
                      </a:r>
                      <a:endParaRPr lang="de-DE" sz="1200" dirty="0">
                        <a:latin typeface="Calibri" pitchFamily="34" charset="0"/>
                      </a:endParaRPr>
                    </a:p>
                  </a:txBody>
                  <a:tcPr/>
                </a:tc>
                <a:tc>
                  <a:txBody>
                    <a:bodyPr/>
                    <a:lstStyle/>
                    <a:p>
                      <a:pPr algn="l"/>
                      <a:r>
                        <a:rPr lang="de-DE" sz="1200" dirty="0" smtClean="0">
                          <a:latin typeface="Calibri" pitchFamily="34" charset="0"/>
                        </a:rPr>
                        <a:t>58, 59</a:t>
                      </a:r>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242980">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r h="311265">
                <a:tc>
                  <a:txBody>
                    <a:bodyPr/>
                    <a:lstStyle/>
                    <a:p>
                      <a:pPr algn="l"/>
                      <a:endParaRPr lang="de-DE" sz="1200" dirty="0">
                        <a:latin typeface="Calibri" pitchFamily="34" charset="0"/>
                      </a:endParaRPr>
                    </a:p>
                  </a:txBody>
                  <a:tcPr/>
                </a:tc>
                <a:tc>
                  <a:txBody>
                    <a:bodyPr/>
                    <a:lstStyle/>
                    <a:p>
                      <a:pPr algn="l"/>
                      <a:endParaRPr lang="de-DE" sz="1200" dirty="0">
                        <a:latin typeface="Calibri" pitchFamily="34" charset="0"/>
                      </a:endParaRPr>
                    </a:p>
                  </a:txBody>
                  <a:tcPr/>
                </a:tc>
              </a:tr>
            </a:tbl>
          </a:graphicData>
        </a:graphic>
      </p:graphicFrame>
      <p:pic>
        <p:nvPicPr>
          <p:cNvPr id="12341" name="Picture 55" descr="Ver_1rot"/>
          <p:cNvPicPr>
            <a:picLocks noChangeAspect="1" noChangeArrowheads="1"/>
          </p:cNvPicPr>
          <p:nvPr/>
        </p:nvPicPr>
        <p:blipFill>
          <a:blip r:embed="rId2" cstate="print"/>
          <a:srcRect/>
          <a:stretch>
            <a:fillRect/>
          </a:stretch>
        </p:blipFill>
        <p:spPr bwMode="auto">
          <a:xfrm>
            <a:off x="7500938" y="5357813"/>
            <a:ext cx="933450" cy="933450"/>
          </a:xfrm>
          <a:prstGeom prst="rect">
            <a:avLst/>
          </a:prstGeom>
          <a:noFill/>
          <a:ln w="9525">
            <a:noFill/>
            <a:miter lim="800000"/>
            <a:headEnd/>
            <a:tailEnd/>
          </a:ln>
        </p:spPr>
      </p:pic>
      <p:sp>
        <p:nvSpPr>
          <p:cNvPr id="12342" name="Textfeld 11"/>
          <p:cNvSpPr txBox="1">
            <a:spLocks noChangeArrowheads="1"/>
          </p:cNvSpPr>
          <p:nvPr/>
        </p:nvSpPr>
        <p:spPr bwMode="auto">
          <a:xfrm>
            <a:off x="214313" y="6211888"/>
            <a:ext cx="3000375" cy="784830"/>
          </a:xfrm>
          <a:prstGeom prst="rect">
            <a:avLst/>
          </a:prstGeom>
          <a:noFill/>
          <a:ln w="9525">
            <a:noFill/>
            <a:miter lim="800000"/>
            <a:headEnd/>
            <a:tailEnd/>
          </a:ln>
        </p:spPr>
        <p:txBody>
          <a:bodyPr>
            <a:spAutoFit/>
          </a:bodyPr>
          <a:lstStyle/>
          <a:p>
            <a:r>
              <a:rPr lang="de-DE" sz="1100" dirty="0" smtClean="0">
                <a:solidFill>
                  <a:schemeClr val="bg1"/>
                </a:solidFill>
                <a:latin typeface="Calibri" pitchFamily="34" charset="0"/>
                <a:cs typeface="Calibri" pitchFamily="34" charset="0"/>
              </a:rPr>
              <a:t>2. </a:t>
            </a:r>
            <a:r>
              <a:rPr lang="de-DE" sz="1100" dirty="0">
                <a:solidFill>
                  <a:schemeClr val="bg1"/>
                </a:solidFill>
                <a:latin typeface="Calibri" pitchFamily="34" charset="0"/>
                <a:cs typeface="Calibri" pitchFamily="34" charset="0"/>
              </a:rPr>
              <a:t>DRModG  </a:t>
            </a:r>
          </a:p>
          <a:p>
            <a:r>
              <a:rPr lang="de-DE" sz="1100" dirty="0">
                <a:solidFill>
                  <a:schemeClr val="bg1"/>
                </a:solidFill>
                <a:latin typeface="Calibri" pitchFamily="34" charset="0"/>
                <a:cs typeface="Calibri" pitchFamily="34" charset="0"/>
              </a:rPr>
              <a:t> ver.di Landesbezirk Hessen   </a:t>
            </a:r>
          </a:p>
          <a:p>
            <a:r>
              <a:rPr lang="de-DE" sz="1100" dirty="0">
                <a:solidFill>
                  <a:schemeClr val="bg1"/>
                </a:solidFill>
                <a:latin typeface="Calibri" pitchFamily="34" charset="0"/>
                <a:cs typeface="Calibri" pitchFamily="34" charset="0"/>
              </a:rPr>
              <a:t> Bereich „Beamtinnen &amp; Beamte“</a:t>
            </a:r>
          </a:p>
          <a:p>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981075"/>
            <a:ext cx="8229600" cy="5145088"/>
          </a:xfrm>
        </p:spPr>
        <p:txBody>
          <a:bodyPr/>
          <a:lstStyle/>
          <a:p>
            <a:pPr marL="514350" lvl="1" indent="-428625" eaLnBrk="1" hangingPunct="1">
              <a:lnSpc>
                <a:spcPct val="150000"/>
              </a:lnSpc>
              <a:buFont typeface="Verdana" pitchFamily="34" charset="0"/>
              <a:buBlip>
                <a:blip r:embed="rId2"/>
              </a:buBlip>
            </a:pPr>
            <a:r>
              <a:rPr lang="de-DE" sz="2500" dirty="0" smtClean="0"/>
              <a:t>In Folge der Anhebung der Lebensarbeitszeit Neuregelung der Versorgungsabschläge</a:t>
            </a:r>
          </a:p>
          <a:p>
            <a:pPr marL="514350" lvl="1" indent="-428625" eaLnBrk="1" hangingPunct="1">
              <a:lnSpc>
                <a:spcPct val="150000"/>
              </a:lnSpc>
              <a:buFont typeface="Verdana" pitchFamily="34" charset="0"/>
              <a:buBlip>
                <a:blip r:embed="rId2"/>
              </a:buBlip>
            </a:pPr>
            <a:r>
              <a:rPr lang="de-DE" sz="2500" dirty="0" smtClean="0"/>
              <a:t>„Quotelung“ der Versorgungsberechnung wird geändert</a:t>
            </a:r>
          </a:p>
          <a:p>
            <a:pPr marL="514350" lvl="1" indent="-428625" eaLnBrk="1" hangingPunct="1">
              <a:lnSpc>
                <a:spcPct val="150000"/>
              </a:lnSpc>
              <a:buFont typeface="Verdana" pitchFamily="34" charset="0"/>
              <a:buBlip>
                <a:blip r:embed="rId2"/>
              </a:buBlip>
            </a:pPr>
            <a:r>
              <a:rPr lang="de-DE" sz="2500" dirty="0" smtClean="0"/>
              <a:t>Anspruch auf Versorgungsauskunft</a:t>
            </a:r>
          </a:p>
          <a:p>
            <a:pPr marL="514350" lvl="1" indent="-428625" eaLnBrk="1" hangingPunct="1">
              <a:lnSpc>
                <a:spcPct val="150000"/>
              </a:lnSpc>
              <a:buFont typeface="Verdana" pitchFamily="34" charset="0"/>
              <a:buBlip>
                <a:blip r:embed="rId2"/>
              </a:buBlip>
            </a:pPr>
            <a:r>
              <a:rPr lang="de-DE" sz="2500" dirty="0" smtClean="0"/>
              <a:t>Ausgleichszahlung bei Versetzung in den Ruhestand wenn Arbeitszeitkonto nicht abgebaut werden konnte</a:t>
            </a:r>
          </a:p>
          <a:p>
            <a:pPr marL="514350" lvl="1" indent="-428625" eaLnBrk="1" hangingPunct="1">
              <a:lnSpc>
                <a:spcPct val="150000"/>
              </a:lnSpc>
              <a:buFont typeface="Verdana" pitchFamily="34" charset="0"/>
              <a:buBlip>
                <a:blip r:embed="rId2"/>
              </a:buBlip>
            </a:pPr>
            <a:r>
              <a:rPr lang="de-DE" sz="2500" dirty="0" smtClean="0"/>
              <a:t>Mitnahmefähigkeit von Versorgungsansprüchen („Altersgeld“)</a:t>
            </a:r>
          </a:p>
        </p:txBody>
      </p:sp>
      <p:sp>
        <p:nvSpPr>
          <p:cNvPr id="2355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A3A49A7-F1E5-48F0-9040-BD95FA157352}" type="slidenum">
              <a:rPr lang="de-DE" smtClean="0"/>
              <a:pPr/>
              <a:t>30</a:t>
            </a:fld>
            <a:endParaRPr lang="de-DE" smtClean="0"/>
          </a:p>
        </p:txBody>
      </p:sp>
      <p:sp>
        <p:nvSpPr>
          <p:cNvPr id="2" name="Titel 1"/>
          <p:cNvSpPr>
            <a:spLocks noGrp="1"/>
          </p:cNvSpPr>
          <p:nvPr>
            <p:ph type="title"/>
          </p:nvPr>
        </p:nvSpPr>
        <p:spPr>
          <a:xfrm>
            <a:off x="428596" y="428604"/>
            <a:ext cx="8229600" cy="490537"/>
          </a:xfrm>
        </p:spPr>
        <p:txBody>
          <a:bodyPr>
            <a:normAutofit fontScale="90000"/>
          </a:bodyPr>
          <a:lstStyle/>
          <a:p>
            <a:pPr eaLnBrk="1" fontAlgn="auto" hangingPunct="1">
              <a:spcAft>
                <a:spcPts val="0"/>
              </a:spcAft>
              <a:defRPr/>
            </a:pPr>
            <a:r>
              <a:rPr lang="de-DE" dirty="0" smtClean="0"/>
              <a:t>Versorgungsrecht</a:t>
            </a:r>
          </a:p>
        </p:txBody>
      </p:sp>
      <p:pic>
        <p:nvPicPr>
          <p:cNvPr id="23557" name="Picture 55" descr="Ver_1rot"/>
          <p:cNvPicPr>
            <a:picLocks noChangeAspect="1" noChangeArrowheads="1"/>
          </p:cNvPicPr>
          <p:nvPr/>
        </p:nvPicPr>
        <p:blipFill>
          <a:blip r:embed="rId3" cstate="print"/>
          <a:srcRect/>
          <a:stretch>
            <a:fillRect/>
          </a:stretch>
        </p:blipFill>
        <p:spPr bwMode="auto">
          <a:xfrm>
            <a:off x="7715250" y="357188"/>
            <a:ext cx="933450" cy="933450"/>
          </a:xfrm>
          <a:prstGeom prst="rect">
            <a:avLst/>
          </a:prstGeom>
          <a:noFill/>
          <a:ln w="9525">
            <a:noFill/>
            <a:miter lim="800000"/>
            <a:headEnd/>
            <a:tailEnd/>
          </a:ln>
        </p:spPr>
      </p:pic>
      <p:sp>
        <p:nvSpPr>
          <p:cNvPr id="23558" name="Rechteck 7"/>
          <p:cNvSpPr>
            <a:spLocks noChangeArrowheads="1"/>
          </p:cNvSpPr>
          <p:nvPr/>
        </p:nvSpPr>
        <p:spPr bwMode="auto">
          <a:xfrm>
            <a:off x="1428750" y="6215063"/>
            <a:ext cx="6858000" cy="276225"/>
          </a:xfrm>
          <a:prstGeom prst="rect">
            <a:avLst/>
          </a:prstGeom>
          <a:noFill/>
          <a:ln w="9525">
            <a:noFill/>
            <a:miter lim="800000"/>
            <a:headEnd/>
            <a:tailEnd/>
          </a:ln>
        </p:spPr>
        <p:txBody>
          <a:bodyPr>
            <a:spAutoFit/>
          </a:bodyPr>
          <a:lstStyle/>
          <a:p>
            <a:pPr algn="r"/>
            <a:r>
              <a:rPr lang="de-DE" sz="1200" dirty="0">
                <a:latin typeface="Calibri" pitchFamily="34" charset="0"/>
                <a:cs typeface="Calibri" pitchFamily="34" charset="0"/>
              </a:rPr>
              <a:t>2</a:t>
            </a:r>
            <a:r>
              <a:rPr lang="de-DE" sz="1200" dirty="0" smtClean="0">
                <a:latin typeface="Calibri" pitchFamily="34" charset="0"/>
                <a:cs typeface="Calibri" pitchFamily="34" charset="0"/>
              </a:rPr>
              <a:t>. </a:t>
            </a:r>
            <a:r>
              <a:rPr lang="de-DE" sz="1200" dirty="0">
                <a:latin typeface="Calibri" pitchFamily="34" charset="0"/>
                <a:cs typeface="Calibri" pitchFamily="34" charset="0"/>
              </a:rPr>
              <a:t>DRModG  * </a:t>
            </a:r>
            <a:r>
              <a:rPr lang="de-DE" sz="1200" dirty="0" smtClean="0">
                <a:latin typeface="Calibri" pitchFamily="34" charset="0"/>
                <a:cs typeface="Calibri" pitchFamily="34" charset="0"/>
              </a:rPr>
              <a:t>ver.di </a:t>
            </a:r>
            <a:r>
              <a:rPr lang="de-DE" sz="1200" dirty="0">
                <a:latin typeface="Calibri" pitchFamily="34" charset="0"/>
                <a:cs typeface="Calibri" pitchFamily="34" charset="0"/>
              </a:rPr>
              <a:t>Landesbezirk Hessen </a:t>
            </a:r>
            <a:r>
              <a:rPr lang="de-DE" sz="1200" dirty="0" smtClean="0">
                <a:latin typeface="Calibri" pitchFamily="34" charset="0"/>
                <a:cs typeface="Calibri" pitchFamily="34" charset="0"/>
              </a:rPr>
              <a:t>*   </a:t>
            </a:r>
            <a:r>
              <a:rPr lang="de-DE" sz="1200" dirty="0">
                <a:latin typeface="Calibri" pitchFamily="34" charset="0"/>
                <a:cs typeface="Calibri" pitchFamily="34" charset="0"/>
              </a:rPr>
              <a:t>Bereich „</a:t>
            </a:r>
            <a:r>
              <a:rPr lang="de-DE" sz="1200" i="1" dirty="0">
                <a:latin typeface="Calibri" pitchFamily="34" charset="0"/>
                <a:cs typeface="Calibri" pitchFamily="34" charset="0"/>
              </a:rPr>
              <a:t>Beamtinnen &amp; Beamte</a:t>
            </a:r>
            <a:r>
              <a:rPr lang="de-DE" sz="1200" dirty="0">
                <a:latin typeface="Calibri" pitchFamily="34" charset="0"/>
                <a:cs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981075"/>
            <a:ext cx="8229600" cy="5145088"/>
          </a:xfrm>
        </p:spPr>
        <p:txBody>
          <a:bodyPr/>
          <a:lstStyle/>
          <a:p>
            <a:pPr marL="514350" lvl="1" indent="-428625" eaLnBrk="1" hangingPunct="1">
              <a:lnSpc>
                <a:spcPct val="150000"/>
              </a:lnSpc>
              <a:buFont typeface="Verdana" pitchFamily="34" charset="0"/>
              <a:buBlip>
                <a:blip r:embed="rId2"/>
              </a:buBlip>
            </a:pPr>
            <a:r>
              <a:rPr lang="de-DE" sz="2500" b="1" dirty="0" smtClean="0"/>
              <a:t>Ab</a:t>
            </a:r>
            <a:r>
              <a:rPr lang="de-DE" sz="2500" dirty="0" smtClean="0"/>
              <a:t> dem </a:t>
            </a:r>
            <a:r>
              <a:rPr lang="de-DE" sz="2500" b="1" dirty="0" smtClean="0"/>
              <a:t>01.03.2014</a:t>
            </a:r>
            <a:r>
              <a:rPr lang="de-DE" sz="2500" dirty="0" smtClean="0"/>
              <a:t> werden auch Zeiten vor Vollendung des 17. Lebensjahres als „</a:t>
            </a:r>
            <a:r>
              <a:rPr lang="de-DE" sz="2500" i="1" dirty="0" smtClean="0"/>
              <a:t>ruhegehaltfähige Dienstzeit</a:t>
            </a:r>
            <a:r>
              <a:rPr lang="de-DE" sz="2500" dirty="0" smtClean="0"/>
              <a:t>“ anerkannt (§ 6 Abs. 1 HBeamtVG).</a:t>
            </a:r>
          </a:p>
          <a:p>
            <a:pPr marL="514350" lvl="1" indent="-428625" eaLnBrk="1" hangingPunct="1">
              <a:lnSpc>
                <a:spcPct val="150000"/>
              </a:lnSpc>
              <a:buFont typeface="Verdana" pitchFamily="34" charset="0"/>
              <a:buBlip>
                <a:blip r:embed="rId2"/>
              </a:buBlip>
            </a:pPr>
            <a:r>
              <a:rPr lang="de-DE" sz="2500" b="1" dirty="0" smtClean="0"/>
              <a:t>Bis</a:t>
            </a:r>
            <a:r>
              <a:rPr lang="de-DE" sz="2500" dirty="0" smtClean="0"/>
              <a:t> zum </a:t>
            </a:r>
            <a:r>
              <a:rPr lang="de-DE" sz="2500" b="1" dirty="0" smtClean="0"/>
              <a:t>28.02.2014</a:t>
            </a:r>
            <a:r>
              <a:rPr lang="de-DE" sz="2500" dirty="0" smtClean="0"/>
              <a:t> werden solche Zeiten </a:t>
            </a:r>
            <a:r>
              <a:rPr lang="de-DE" sz="2500" u="sng" dirty="0" smtClean="0"/>
              <a:t>generell</a:t>
            </a:r>
            <a:r>
              <a:rPr lang="de-DE" sz="2500" dirty="0" smtClean="0"/>
              <a:t> nicht anerkannt (§ 6 Abs. 1 Satz 1 Nr. 1 HBeamtVG).</a:t>
            </a:r>
          </a:p>
          <a:p>
            <a:pPr marL="514350" lvl="1" indent="-428625" eaLnBrk="1" hangingPunct="1">
              <a:lnSpc>
                <a:spcPct val="150000"/>
              </a:lnSpc>
              <a:buFont typeface="Verdana" pitchFamily="34" charset="0"/>
              <a:buBlip>
                <a:blip r:embed="rId2"/>
              </a:buBlip>
            </a:pPr>
            <a:r>
              <a:rPr lang="de-DE" sz="2500" dirty="0" smtClean="0"/>
              <a:t>Voraussetzung ist, dass es sich um „</a:t>
            </a:r>
            <a:r>
              <a:rPr lang="de-DE" sz="2500" i="1" dirty="0" smtClean="0"/>
              <a:t>ruhegehaltfähige Dienstzeiten</a:t>
            </a:r>
            <a:r>
              <a:rPr lang="de-DE" sz="2500" dirty="0" smtClean="0"/>
              <a:t>“ handelt:</a:t>
            </a:r>
          </a:p>
          <a:p>
            <a:pPr marL="1080000" lvl="1" indent="-428625" eaLnBrk="1" hangingPunct="1">
              <a:lnSpc>
                <a:spcPct val="150000"/>
              </a:lnSpc>
              <a:buFont typeface="Wingdings" pitchFamily="2" charset="2"/>
              <a:buChar char="Ø"/>
            </a:pPr>
            <a:r>
              <a:rPr lang="de-DE" sz="1800" dirty="0" smtClean="0"/>
              <a:t>Im Beamtenverhältnis</a:t>
            </a:r>
          </a:p>
          <a:p>
            <a:pPr marL="1080000" lvl="1" indent="-428625" eaLnBrk="1" hangingPunct="1">
              <a:lnSpc>
                <a:spcPct val="150000"/>
              </a:lnSpc>
              <a:buFont typeface="Wingdings" pitchFamily="2" charset="2"/>
              <a:buChar char="Ø"/>
            </a:pPr>
            <a:r>
              <a:rPr lang="de-DE" sz="1800" dirty="0" smtClean="0"/>
              <a:t>In einem privatrechtlichen Arbeitsverhältnis im öffentlichen Dienst etc.</a:t>
            </a:r>
          </a:p>
        </p:txBody>
      </p:sp>
      <p:sp>
        <p:nvSpPr>
          <p:cNvPr id="2355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A3A49A7-F1E5-48F0-9040-BD95FA157352}" type="slidenum">
              <a:rPr lang="de-DE" smtClean="0"/>
              <a:pPr/>
              <a:t>31</a:t>
            </a:fld>
            <a:endParaRPr lang="de-DE" smtClean="0"/>
          </a:p>
        </p:txBody>
      </p:sp>
      <p:sp>
        <p:nvSpPr>
          <p:cNvPr id="2" name="Titel 1"/>
          <p:cNvSpPr>
            <a:spLocks noGrp="1"/>
          </p:cNvSpPr>
          <p:nvPr>
            <p:ph type="title"/>
          </p:nvPr>
        </p:nvSpPr>
        <p:spPr>
          <a:xfrm>
            <a:off x="428596" y="428604"/>
            <a:ext cx="8229600" cy="490537"/>
          </a:xfrm>
        </p:spPr>
        <p:txBody>
          <a:bodyPr>
            <a:normAutofit fontScale="90000"/>
          </a:bodyPr>
          <a:lstStyle/>
          <a:p>
            <a:pPr eaLnBrk="1" fontAlgn="auto" hangingPunct="1">
              <a:spcAft>
                <a:spcPts val="0"/>
              </a:spcAft>
              <a:defRPr/>
            </a:pPr>
            <a:r>
              <a:rPr lang="de-DE" dirty="0" smtClean="0"/>
              <a:t>Versorgungsrecht</a:t>
            </a:r>
          </a:p>
        </p:txBody>
      </p:sp>
      <p:pic>
        <p:nvPicPr>
          <p:cNvPr id="23557" name="Picture 55" descr="Ver_1rot"/>
          <p:cNvPicPr>
            <a:picLocks noChangeAspect="1" noChangeArrowheads="1"/>
          </p:cNvPicPr>
          <p:nvPr/>
        </p:nvPicPr>
        <p:blipFill>
          <a:blip r:embed="rId3" cstate="print"/>
          <a:srcRect/>
          <a:stretch>
            <a:fillRect/>
          </a:stretch>
        </p:blipFill>
        <p:spPr bwMode="auto">
          <a:xfrm>
            <a:off x="7715250" y="357188"/>
            <a:ext cx="933450" cy="933450"/>
          </a:xfrm>
          <a:prstGeom prst="rect">
            <a:avLst/>
          </a:prstGeom>
          <a:noFill/>
          <a:ln w="9525">
            <a:noFill/>
            <a:miter lim="800000"/>
            <a:headEnd/>
            <a:tailEnd/>
          </a:ln>
        </p:spPr>
      </p:pic>
      <p:sp>
        <p:nvSpPr>
          <p:cNvPr id="23558" name="Rechteck 7"/>
          <p:cNvSpPr>
            <a:spLocks noChangeArrowheads="1"/>
          </p:cNvSpPr>
          <p:nvPr/>
        </p:nvSpPr>
        <p:spPr bwMode="auto">
          <a:xfrm>
            <a:off x="1428750" y="6215063"/>
            <a:ext cx="6858000" cy="276225"/>
          </a:xfrm>
          <a:prstGeom prst="rect">
            <a:avLst/>
          </a:prstGeom>
          <a:noFill/>
          <a:ln w="9525">
            <a:noFill/>
            <a:miter lim="800000"/>
            <a:headEnd/>
            <a:tailEnd/>
          </a:ln>
        </p:spPr>
        <p:txBody>
          <a:bodyPr>
            <a:spAutoFit/>
          </a:bodyPr>
          <a:lstStyle/>
          <a:p>
            <a:pPr algn="r"/>
            <a:r>
              <a:rPr lang="de-DE" sz="1200" dirty="0">
                <a:latin typeface="Calibri" pitchFamily="34" charset="0"/>
                <a:cs typeface="Calibri" pitchFamily="34" charset="0"/>
              </a:rPr>
              <a:t>2</a:t>
            </a:r>
            <a:r>
              <a:rPr lang="de-DE" sz="1200" dirty="0" smtClean="0">
                <a:latin typeface="Calibri" pitchFamily="34" charset="0"/>
                <a:cs typeface="Calibri" pitchFamily="34" charset="0"/>
              </a:rPr>
              <a:t>. </a:t>
            </a:r>
            <a:r>
              <a:rPr lang="de-DE" sz="1200" dirty="0">
                <a:latin typeface="Calibri" pitchFamily="34" charset="0"/>
                <a:cs typeface="Calibri" pitchFamily="34" charset="0"/>
              </a:rPr>
              <a:t>DRModG  *  ver.di Landesbezirk Hessen *   Bereich „Beamtinnen &amp; Beamte“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981075"/>
            <a:ext cx="8229600" cy="5145088"/>
          </a:xfrm>
        </p:spPr>
        <p:txBody>
          <a:bodyPr/>
          <a:lstStyle/>
          <a:p>
            <a:pPr marL="514350" lvl="1" indent="-428625" eaLnBrk="1" hangingPunct="1">
              <a:lnSpc>
                <a:spcPct val="150000"/>
              </a:lnSpc>
              <a:buFont typeface="Verdana" pitchFamily="34" charset="0"/>
              <a:buBlip>
                <a:blip r:embed="rId2"/>
              </a:buBlip>
            </a:pPr>
            <a:r>
              <a:rPr lang="de-DE" sz="2500" dirty="0" smtClean="0"/>
              <a:t>Regelung wird </a:t>
            </a:r>
            <a:r>
              <a:rPr lang="de-DE" sz="2500" b="1" dirty="0" smtClean="0"/>
              <a:t>ohne Übergangsrecht</a:t>
            </a:r>
            <a:r>
              <a:rPr lang="de-DE" sz="2500" dirty="0" smtClean="0"/>
              <a:t> zum 01.03.2014 in Kraft gesetzt. D. h.,</a:t>
            </a:r>
          </a:p>
          <a:p>
            <a:pPr marL="1080000" lvl="1" indent="-428625" eaLnBrk="1" hangingPunct="1">
              <a:lnSpc>
                <a:spcPct val="150000"/>
              </a:lnSpc>
              <a:buFont typeface="Wingdings" pitchFamily="2" charset="2"/>
              <a:buChar char="§"/>
            </a:pPr>
            <a:r>
              <a:rPr lang="de-DE" sz="2500" dirty="0" smtClean="0"/>
              <a:t>Wer vor dem 01.03.2014 in den Ruhestand versetzt wurde, bei dem werden solche Zeiten, auch wenn sie vorliegen, nicht berücksichtigt,</a:t>
            </a:r>
          </a:p>
          <a:p>
            <a:pPr marL="1080000" lvl="1" indent="-428625" eaLnBrk="1" hangingPunct="1">
              <a:lnSpc>
                <a:spcPct val="150000"/>
              </a:lnSpc>
              <a:buFont typeface="Wingdings" pitchFamily="2" charset="2"/>
              <a:buChar char="§"/>
            </a:pPr>
            <a:r>
              <a:rPr lang="de-DE" sz="2500" dirty="0" smtClean="0"/>
              <a:t>ver.di: Bei Geltendmachung noch in 2013 rückwirkende Berücksichtigung ab Januar 2010 und dann auch mit Wirkung für die Zukunft.</a:t>
            </a:r>
          </a:p>
          <a:p>
            <a:pPr marL="1080000" lvl="1" indent="-428625" eaLnBrk="1" hangingPunct="1">
              <a:lnSpc>
                <a:spcPct val="150000"/>
              </a:lnSpc>
              <a:buFont typeface="Wingdings" pitchFamily="2" charset="2"/>
              <a:buChar char="§"/>
            </a:pPr>
            <a:endParaRPr lang="de-DE" sz="2500" b="1" dirty="0" smtClean="0"/>
          </a:p>
          <a:p>
            <a:pPr marL="514350" lvl="1" indent="-428625" eaLnBrk="1" hangingPunct="1">
              <a:lnSpc>
                <a:spcPct val="150000"/>
              </a:lnSpc>
              <a:buNone/>
            </a:pPr>
            <a:endParaRPr lang="de-DE" sz="2500" dirty="0" smtClean="0"/>
          </a:p>
        </p:txBody>
      </p:sp>
      <p:sp>
        <p:nvSpPr>
          <p:cNvPr id="2355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A3A49A7-F1E5-48F0-9040-BD95FA157352}" type="slidenum">
              <a:rPr lang="de-DE" smtClean="0"/>
              <a:pPr/>
              <a:t>32</a:t>
            </a:fld>
            <a:endParaRPr lang="de-DE" smtClean="0"/>
          </a:p>
        </p:txBody>
      </p:sp>
      <p:sp>
        <p:nvSpPr>
          <p:cNvPr id="2" name="Titel 1"/>
          <p:cNvSpPr>
            <a:spLocks noGrp="1"/>
          </p:cNvSpPr>
          <p:nvPr>
            <p:ph type="title"/>
          </p:nvPr>
        </p:nvSpPr>
        <p:spPr>
          <a:xfrm>
            <a:off x="428596" y="428604"/>
            <a:ext cx="8229600" cy="490537"/>
          </a:xfrm>
        </p:spPr>
        <p:txBody>
          <a:bodyPr>
            <a:normAutofit fontScale="90000"/>
          </a:bodyPr>
          <a:lstStyle/>
          <a:p>
            <a:pPr eaLnBrk="1" fontAlgn="auto" hangingPunct="1">
              <a:spcAft>
                <a:spcPts val="0"/>
              </a:spcAft>
              <a:defRPr/>
            </a:pPr>
            <a:r>
              <a:rPr lang="de-DE" dirty="0" smtClean="0"/>
              <a:t>Versorgungsrecht</a:t>
            </a:r>
          </a:p>
        </p:txBody>
      </p:sp>
      <p:pic>
        <p:nvPicPr>
          <p:cNvPr id="23557" name="Picture 55" descr="Ver_1rot"/>
          <p:cNvPicPr>
            <a:picLocks noChangeAspect="1" noChangeArrowheads="1"/>
          </p:cNvPicPr>
          <p:nvPr/>
        </p:nvPicPr>
        <p:blipFill>
          <a:blip r:embed="rId3" cstate="print"/>
          <a:srcRect/>
          <a:stretch>
            <a:fillRect/>
          </a:stretch>
        </p:blipFill>
        <p:spPr bwMode="auto">
          <a:xfrm>
            <a:off x="7715250" y="357188"/>
            <a:ext cx="933450" cy="933450"/>
          </a:xfrm>
          <a:prstGeom prst="rect">
            <a:avLst/>
          </a:prstGeom>
          <a:noFill/>
          <a:ln w="9525">
            <a:noFill/>
            <a:miter lim="800000"/>
            <a:headEnd/>
            <a:tailEnd/>
          </a:ln>
        </p:spPr>
      </p:pic>
      <p:sp>
        <p:nvSpPr>
          <p:cNvPr id="23558" name="Rechteck 7"/>
          <p:cNvSpPr>
            <a:spLocks noChangeArrowheads="1"/>
          </p:cNvSpPr>
          <p:nvPr/>
        </p:nvSpPr>
        <p:spPr bwMode="auto">
          <a:xfrm>
            <a:off x="1428750" y="6215063"/>
            <a:ext cx="6858000" cy="276225"/>
          </a:xfrm>
          <a:prstGeom prst="rect">
            <a:avLst/>
          </a:prstGeom>
          <a:noFill/>
          <a:ln w="9525">
            <a:noFill/>
            <a:miter lim="800000"/>
            <a:headEnd/>
            <a:tailEnd/>
          </a:ln>
        </p:spPr>
        <p:txBody>
          <a:bodyPr>
            <a:spAutoFit/>
          </a:bodyPr>
          <a:lstStyle/>
          <a:p>
            <a:pPr algn="r"/>
            <a:r>
              <a:rPr lang="de-DE" sz="1200" dirty="0">
                <a:latin typeface="Calibri" pitchFamily="34" charset="0"/>
                <a:cs typeface="Calibri" pitchFamily="34" charset="0"/>
              </a:rPr>
              <a:t>2</a:t>
            </a:r>
            <a:r>
              <a:rPr lang="de-DE" sz="1200" dirty="0" smtClean="0">
                <a:latin typeface="Calibri" pitchFamily="34" charset="0"/>
                <a:cs typeface="Calibri" pitchFamily="34" charset="0"/>
              </a:rPr>
              <a:t>. </a:t>
            </a:r>
            <a:r>
              <a:rPr lang="de-DE" sz="1200" dirty="0">
                <a:latin typeface="Calibri" pitchFamily="34" charset="0"/>
                <a:cs typeface="Calibri" pitchFamily="34" charset="0"/>
              </a:rPr>
              <a:t>DRModG  *  ver.di Landesbezirk Hessen *   Bereich „Beamtinnen &amp; Beamte“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365760" indent="-256032" eaLnBrk="1" fontAlgn="auto" hangingPunct="1">
              <a:spcAft>
                <a:spcPts val="0"/>
              </a:spcAft>
              <a:buFont typeface="Arial" charset="0"/>
              <a:buNone/>
              <a:defRPr/>
            </a:pPr>
            <a:endParaRPr lang="de-DE" dirty="0" smtClean="0"/>
          </a:p>
          <a:p>
            <a:pPr marL="365760" indent="-256032" algn="ctr" eaLnBrk="1" fontAlgn="auto" hangingPunct="1">
              <a:lnSpc>
                <a:spcPct val="150000"/>
              </a:lnSpc>
              <a:spcAft>
                <a:spcPts val="0"/>
              </a:spcAft>
              <a:buNone/>
              <a:defRPr/>
            </a:pPr>
            <a:r>
              <a:rPr lang="de-DE" sz="2500" b="1" dirty="0" smtClean="0"/>
              <a:t>Vor Geltendmachung ist zu prüfen:</a:t>
            </a:r>
          </a:p>
          <a:p>
            <a:pPr marL="365760" indent="-256032" algn="just" eaLnBrk="1" fontAlgn="auto" hangingPunct="1">
              <a:lnSpc>
                <a:spcPct val="150000"/>
              </a:lnSpc>
              <a:spcAft>
                <a:spcPts val="0"/>
              </a:spcAft>
              <a:buFont typeface="Wingdings" pitchFamily="2" charset="2"/>
              <a:buChar char="§"/>
              <a:defRPr/>
            </a:pPr>
            <a:r>
              <a:rPr lang="de-DE" sz="2500" dirty="0" smtClean="0"/>
              <a:t>Habe ich bereits den max. Ruhegehaltssatz von 71,75 % erreicht? Wenn ja: keine Möglichkeit.</a:t>
            </a:r>
          </a:p>
          <a:p>
            <a:pPr marL="365760" indent="-256032" algn="just" eaLnBrk="1" fontAlgn="auto" hangingPunct="1">
              <a:lnSpc>
                <a:spcPct val="150000"/>
              </a:lnSpc>
              <a:spcAft>
                <a:spcPts val="0"/>
              </a:spcAft>
              <a:buFont typeface="Wingdings" pitchFamily="2" charset="2"/>
              <a:buChar char="§"/>
              <a:defRPr/>
            </a:pPr>
            <a:r>
              <a:rPr lang="de-DE" sz="2500" dirty="0" smtClean="0"/>
              <a:t>Handelt es sich um ruhegehaltfähige Zeiten im Sinne der §§ 6 ff. HBeamtVG? Wenn nein: keine Möglichkeit</a:t>
            </a:r>
          </a:p>
          <a:p>
            <a:pPr marL="365760" indent="-256032" eaLnBrk="1" fontAlgn="auto" hangingPunct="1">
              <a:spcAft>
                <a:spcPts val="0"/>
              </a:spcAft>
              <a:buFont typeface="Wingdings 3"/>
              <a:buBlip>
                <a:blip r:embed="rId2"/>
              </a:buBlip>
              <a:defRPr/>
            </a:pPr>
            <a:endParaRPr lang="de-DE" dirty="0" smtClean="0"/>
          </a:p>
        </p:txBody>
      </p:sp>
      <p:sp>
        <p:nvSpPr>
          <p:cNvPr id="24579"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36E348B-9F5C-4A13-99B1-BDABE6D5E918}" type="slidenum">
              <a:rPr lang="de-DE" smtClean="0"/>
              <a:pPr/>
              <a:t>33</a:t>
            </a:fld>
            <a:endParaRPr lang="de-DE" smtClean="0"/>
          </a:p>
        </p:txBody>
      </p:sp>
      <p:sp>
        <p:nvSpPr>
          <p:cNvPr id="9218" name="Titel 1"/>
          <p:cNvSpPr>
            <a:spLocks noGrp="1"/>
          </p:cNvSpPr>
          <p:nvPr>
            <p:ph type="title"/>
          </p:nvPr>
        </p:nvSpPr>
        <p:spPr>
          <a:xfrm>
            <a:off x="500034" y="428604"/>
            <a:ext cx="8229600" cy="1143000"/>
          </a:xfrm>
        </p:spPr>
        <p:txBody>
          <a:bodyPr/>
          <a:lstStyle/>
          <a:p>
            <a:pPr eaLnBrk="1" fontAlgn="auto" hangingPunct="1">
              <a:spcAft>
                <a:spcPts val="0"/>
              </a:spcAft>
              <a:defRPr/>
            </a:pPr>
            <a:r>
              <a:rPr lang="de-DE" sz="4000" dirty="0" smtClean="0">
                <a:latin typeface="Calibri" pitchFamily="34" charset="0"/>
              </a:rPr>
              <a:t>Versorgungsrecht</a:t>
            </a:r>
          </a:p>
        </p:txBody>
      </p:sp>
      <p:sp>
        <p:nvSpPr>
          <p:cNvPr id="24581"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24582" name="Picture 55" descr="Ver_1rot"/>
          <p:cNvPicPr>
            <a:picLocks noChangeAspect="1" noChangeArrowheads="1"/>
          </p:cNvPicPr>
          <p:nvPr/>
        </p:nvPicPr>
        <p:blipFill>
          <a:blip r:embed="rId3" cstate="print"/>
          <a:srcRect/>
          <a:stretch>
            <a:fillRect/>
          </a:stretch>
        </p:blipFill>
        <p:spPr bwMode="auto">
          <a:xfrm>
            <a:off x="357188" y="5715000"/>
            <a:ext cx="928687" cy="9286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fontScale="77500" lnSpcReduction="20000"/>
          </a:bodyPr>
          <a:lstStyle/>
          <a:p>
            <a:pPr marL="365760" indent="-256032" eaLnBrk="1" fontAlgn="auto" hangingPunct="1">
              <a:spcAft>
                <a:spcPts val="0"/>
              </a:spcAft>
              <a:buFont typeface="Arial" charset="0"/>
              <a:buNone/>
              <a:defRPr/>
            </a:pPr>
            <a:endParaRPr lang="de-DE" dirty="0" smtClean="0"/>
          </a:p>
          <a:p>
            <a:pPr marL="365760" indent="-256032" eaLnBrk="1" fontAlgn="auto" hangingPunct="1">
              <a:lnSpc>
                <a:spcPct val="150000"/>
              </a:lnSpc>
              <a:spcAft>
                <a:spcPts val="0"/>
              </a:spcAft>
              <a:buFont typeface="Wingdings 3"/>
              <a:buBlip>
                <a:blip r:embed="rId2"/>
              </a:buBlip>
              <a:defRPr/>
            </a:pPr>
            <a:r>
              <a:rPr lang="de-DE" sz="2500" b="1" dirty="0" smtClean="0"/>
              <a:t>Wer vor dem 01.01.1947 geboren ist, für den bleibt es bei der Altersgrenze mit Vollendung des 65. Lebensjahres</a:t>
            </a:r>
          </a:p>
          <a:p>
            <a:pPr marL="365760" indent="-256032" eaLnBrk="1" fontAlgn="auto" hangingPunct="1">
              <a:lnSpc>
                <a:spcPct val="150000"/>
              </a:lnSpc>
              <a:spcAft>
                <a:spcPts val="0"/>
              </a:spcAft>
              <a:buFont typeface="Wingdings 3"/>
              <a:buBlip>
                <a:blip r:embed="rId2"/>
              </a:buBlip>
              <a:defRPr/>
            </a:pPr>
            <a:r>
              <a:rPr lang="de-DE" sz="2500" b="1" dirty="0" smtClean="0"/>
              <a:t>Für diejenigen, die nach dem 31.12.1946 und vor dem 01.01.1964 geboren sind, wird die Altersgrenze angehoben. Die Anhebungen umfassen die Bandbreite von einem Monat (Jahrgang 1947) und 22 Monate</a:t>
            </a:r>
            <a:br>
              <a:rPr lang="de-DE" sz="2500" b="1" dirty="0" smtClean="0"/>
            </a:br>
            <a:r>
              <a:rPr lang="de-DE" sz="2500" b="1" dirty="0" smtClean="0"/>
              <a:t>(Jahrgang 1963).  </a:t>
            </a:r>
          </a:p>
          <a:p>
            <a:pPr marL="365760" indent="-256032" eaLnBrk="1" fontAlgn="auto" hangingPunct="1">
              <a:lnSpc>
                <a:spcPct val="150000"/>
              </a:lnSpc>
              <a:spcAft>
                <a:spcPts val="0"/>
              </a:spcAft>
              <a:buFont typeface="Wingdings 3"/>
              <a:buBlip>
                <a:blip r:embed="rId2"/>
              </a:buBlip>
              <a:defRPr/>
            </a:pPr>
            <a:r>
              <a:rPr lang="de-DE" sz="2500" b="1" dirty="0" smtClean="0"/>
              <a:t>Von der Anhebung sind auch diejenigen erfasst, die sich in der Arbeitsphase der Altersteilzeit befinden (§ 33 Abs. 4 HBG). Ausgenommen sind diejenigen, die sich bereits in der Freistellungsphase der Altersteilzeit befinden bzw. jene, die bis zum Eintritt in den Ruhestand beurlaubt sind (§ 33 Abs. 7 HBG).</a:t>
            </a:r>
          </a:p>
          <a:p>
            <a:pPr marL="365760" indent="-256032" eaLnBrk="1" fontAlgn="auto" hangingPunct="1">
              <a:spcAft>
                <a:spcPts val="0"/>
              </a:spcAft>
              <a:buFont typeface="Wingdings 3"/>
              <a:buBlip>
                <a:blip r:embed="rId2"/>
              </a:buBlip>
              <a:defRPr/>
            </a:pPr>
            <a:endParaRPr lang="de-DE" dirty="0" smtClean="0"/>
          </a:p>
        </p:txBody>
      </p:sp>
      <p:sp>
        <p:nvSpPr>
          <p:cNvPr id="24579"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36E348B-9F5C-4A13-99B1-BDABE6D5E918}" type="slidenum">
              <a:rPr lang="de-DE" smtClean="0"/>
              <a:pPr/>
              <a:t>34</a:t>
            </a:fld>
            <a:endParaRPr lang="de-DE" smtClean="0"/>
          </a:p>
        </p:txBody>
      </p:sp>
      <p:sp>
        <p:nvSpPr>
          <p:cNvPr id="9218" name="Titel 1"/>
          <p:cNvSpPr>
            <a:spLocks noGrp="1"/>
          </p:cNvSpPr>
          <p:nvPr>
            <p:ph type="title"/>
          </p:nvPr>
        </p:nvSpPr>
        <p:spPr>
          <a:xfrm>
            <a:off x="500034" y="428604"/>
            <a:ext cx="8229600" cy="1143000"/>
          </a:xfrm>
        </p:spPr>
        <p:txBody>
          <a:bodyPr/>
          <a:lstStyle/>
          <a:p>
            <a:pPr eaLnBrk="1" fontAlgn="auto" hangingPunct="1">
              <a:spcAft>
                <a:spcPts val="0"/>
              </a:spcAft>
              <a:defRPr/>
            </a:pPr>
            <a:r>
              <a:rPr lang="de-DE" sz="4000" dirty="0" smtClean="0">
                <a:latin typeface="Calibri" pitchFamily="34" charset="0"/>
              </a:rPr>
              <a:t>Anhebung Altersgrenze von 65 auf 67</a:t>
            </a:r>
          </a:p>
        </p:txBody>
      </p:sp>
      <p:sp>
        <p:nvSpPr>
          <p:cNvPr id="24581"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24582" name="Picture 55" descr="Ver_1rot"/>
          <p:cNvPicPr>
            <a:picLocks noChangeAspect="1" noChangeArrowheads="1"/>
          </p:cNvPicPr>
          <p:nvPr/>
        </p:nvPicPr>
        <p:blipFill>
          <a:blip r:embed="rId3" cstate="print"/>
          <a:srcRect/>
          <a:stretch>
            <a:fillRect/>
          </a:stretch>
        </p:blipFill>
        <p:spPr bwMode="auto">
          <a:xfrm>
            <a:off x="357188" y="5715000"/>
            <a:ext cx="928687" cy="9286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nummernplatzhalt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DED93AA-9473-4245-901A-EDE60B7A0EA2}" type="slidenum">
              <a:rPr lang="de-DE" smtClean="0"/>
              <a:pPr/>
              <a:t>35</a:t>
            </a:fld>
            <a:endParaRPr lang="de-DE" smtClean="0"/>
          </a:p>
        </p:txBody>
      </p:sp>
      <p:graphicFrame>
        <p:nvGraphicFramePr>
          <p:cNvPr id="4" name="Tabelle 3"/>
          <p:cNvGraphicFramePr>
            <a:graphicFrameLocks noGrp="1"/>
          </p:cNvGraphicFramePr>
          <p:nvPr/>
        </p:nvGraphicFramePr>
        <p:xfrm>
          <a:off x="857250" y="1500188"/>
          <a:ext cx="7215238" cy="4754880"/>
        </p:xfrm>
        <a:graphic>
          <a:graphicData uri="http://schemas.openxmlformats.org/drawingml/2006/table">
            <a:tbl>
              <a:tblPr/>
              <a:tblGrid>
                <a:gridCol w="1857388"/>
                <a:gridCol w="2952278"/>
                <a:gridCol w="1202786"/>
                <a:gridCol w="1202786"/>
              </a:tblGrid>
              <a:tr h="164588">
                <a:tc>
                  <a:txBody>
                    <a:bodyPr/>
                    <a:lstStyle/>
                    <a:p>
                      <a:pPr marL="226695" indent="-226695" algn="ctr">
                        <a:spcAft>
                          <a:spcPts val="0"/>
                        </a:spcAft>
                      </a:pPr>
                      <a:r>
                        <a:rPr lang="de-DE" sz="2000" b="1" dirty="0">
                          <a:solidFill>
                            <a:schemeClr val="accent1">
                              <a:lumMod val="50000"/>
                            </a:schemeClr>
                          </a:solidFill>
                          <a:latin typeface="Calibri"/>
                          <a:ea typeface="Calibri"/>
                          <a:cs typeface="Times New Roman"/>
                        </a:rPr>
                        <a:t>Geburtsjahr</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2000" b="1" dirty="0">
                          <a:solidFill>
                            <a:schemeClr val="accent1">
                              <a:lumMod val="50000"/>
                            </a:schemeClr>
                          </a:solidFill>
                          <a:latin typeface="Calibri"/>
                          <a:ea typeface="Calibri"/>
                          <a:cs typeface="Times New Roman"/>
                        </a:rPr>
                        <a:t>Anhebung um Monate</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226695" indent="-226695" algn="ctr">
                        <a:spcAft>
                          <a:spcPts val="0"/>
                        </a:spcAft>
                      </a:pPr>
                      <a:r>
                        <a:rPr lang="de-DE" sz="2000" b="1" dirty="0">
                          <a:solidFill>
                            <a:schemeClr val="accent1">
                              <a:lumMod val="50000"/>
                            </a:schemeClr>
                          </a:solidFill>
                          <a:latin typeface="Calibri"/>
                          <a:ea typeface="Calibri"/>
                          <a:cs typeface="Times New Roman"/>
                        </a:rPr>
                        <a:t>Altersgrenze</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de-DE"/>
                    </a:p>
                  </a:txBody>
                  <a:tcPr/>
                </a:tc>
              </a:tr>
              <a:tr h="164588">
                <a:tc>
                  <a:txBody>
                    <a:bodyPr/>
                    <a:lstStyle/>
                    <a:p>
                      <a:pPr marL="226695" indent="-226695" algn="ctr">
                        <a:spcAft>
                          <a:spcPts val="0"/>
                        </a:spcAft>
                      </a:pPr>
                      <a:endParaRPr lang="de-DE" sz="2000" b="1" dirty="0">
                        <a:solidFill>
                          <a:schemeClr val="accent1">
                            <a:lumMod val="50000"/>
                          </a:schemeClr>
                        </a:solidFill>
                        <a:latin typeface="Calibri"/>
                        <a:ea typeface="Calibri"/>
                        <a:cs typeface="Times New Roman"/>
                      </a:endParaRP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endParaRPr lang="de-DE" sz="2000" b="1" dirty="0">
                        <a:solidFill>
                          <a:schemeClr val="accent1">
                            <a:lumMod val="50000"/>
                          </a:schemeClr>
                        </a:solidFill>
                        <a:latin typeface="Calibri"/>
                        <a:ea typeface="Calibri"/>
                        <a:cs typeface="Times New Roman"/>
                      </a:endParaRP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2000" b="1" dirty="0">
                          <a:solidFill>
                            <a:schemeClr val="accent1">
                              <a:lumMod val="50000"/>
                            </a:schemeClr>
                          </a:solidFill>
                          <a:latin typeface="Calibri"/>
                          <a:ea typeface="Calibri"/>
                          <a:cs typeface="Times New Roman"/>
                        </a:rPr>
                        <a:t>Jahr</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2000" b="1" dirty="0">
                          <a:solidFill>
                            <a:schemeClr val="accent1">
                              <a:lumMod val="50000"/>
                            </a:schemeClr>
                          </a:solidFill>
                          <a:latin typeface="Calibri"/>
                          <a:ea typeface="Calibri"/>
                          <a:cs typeface="Times New Roman"/>
                        </a:rPr>
                        <a:t>Monate</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dirty="0">
                          <a:latin typeface="Calibri"/>
                          <a:ea typeface="Calibri"/>
                          <a:cs typeface="Times New Roman"/>
                        </a:rPr>
                        <a:t>1947</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dirty="0">
                          <a:latin typeface="Calibri"/>
                          <a:ea typeface="Calibri"/>
                          <a:cs typeface="Times New Roman"/>
                        </a:rPr>
                        <a:t>1948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1949</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3</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3</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4</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4</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1953</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7</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7</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dirty="0">
                          <a:latin typeface="Calibri"/>
                          <a:ea typeface="Calibri"/>
                          <a:cs typeface="Times New Roman"/>
                        </a:rPr>
                        <a:t>1954</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9</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9</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10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1957</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65</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11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1959</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14</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1960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4</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1961</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18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1962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20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8</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588">
                <a:tc>
                  <a:txBody>
                    <a:bodyPr/>
                    <a:lstStyle/>
                    <a:p>
                      <a:pPr marL="226695" indent="-226695" algn="ctr">
                        <a:spcAft>
                          <a:spcPts val="0"/>
                        </a:spcAft>
                      </a:pPr>
                      <a:r>
                        <a:rPr lang="de-DE" sz="1600">
                          <a:latin typeface="Calibri"/>
                          <a:ea typeface="Calibri"/>
                          <a:cs typeface="Times New Roman"/>
                        </a:rPr>
                        <a:t>1963</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22</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66</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6695" indent="-226695" algn="ctr">
                        <a:spcAft>
                          <a:spcPts val="0"/>
                        </a:spcAft>
                      </a:pPr>
                      <a:r>
                        <a:rPr lang="de-DE" sz="1600" dirty="0">
                          <a:latin typeface="Calibri"/>
                          <a:ea typeface="Calibri"/>
                          <a:cs typeface="Times New Roman"/>
                        </a:rPr>
                        <a:t>10</a:t>
                      </a:r>
                    </a:p>
                  </a:txBody>
                  <a:tcPr marL="67332" marR="673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5704" name="Rectangle 1"/>
          <p:cNvSpPr>
            <a:spLocks noChangeArrowheads="1"/>
          </p:cNvSpPr>
          <p:nvPr/>
        </p:nvSpPr>
        <p:spPr bwMode="auto">
          <a:xfrm>
            <a:off x="571500" y="357188"/>
            <a:ext cx="7429500" cy="1077912"/>
          </a:xfrm>
          <a:prstGeom prst="rect">
            <a:avLst/>
          </a:prstGeom>
          <a:noFill/>
          <a:ln w="9525">
            <a:noFill/>
            <a:miter lim="800000"/>
            <a:headEnd/>
            <a:tailEnd/>
          </a:ln>
        </p:spPr>
        <p:txBody>
          <a:bodyPr anchor="ctr">
            <a:spAutoFit/>
          </a:bodyPr>
          <a:lstStyle/>
          <a:p>
            <a:pPr algn="ctr"/>
            <a:r>
              <a:rPr lang="de-DE" sz="2800" b="1">
                <a:solidFill>
                  <a:srgbClr val="373737"/>
                </a:solidFill>
                <a:latin typeface="Calibri" pitchFamily="34" charset="0"/>
                <a:ea typeface="Calibri" pitchFamily="34" charset="0"/>
                <a:cs typeface="Times New Roman" pitchFamily="18" charset="0"/>
              </a:rPr>
              <a:t>Schrittweise Anhebung der Regelaltersgrenze</a:t>
            </a:r>
            <a:endParaRPr lang="de-DE" sz="2800">
              <a:solidFill>
                <a:srgbClr val="373737"/>
              </a:solidFill>
              <a:latin typeface="Calibri" pitchFamily="34" charset="0"/>
              <a:ea typeface="Calibri" pitchFamily="34" charset="0"/>
              <a:cs typeface="Times New Roman" pitchFamily="18" charset="0"/>
            </a:endParaRPr>
          </a:p>
          <a:p>
            <a:pPr algn="ctr" eaLnBrk="0" hangingPunct="0"/>
            <a:r>
              <a:rPr lang="de-DE">
                <a:solidFill>
                  <a:srgbClr val="373737"/>
                </a:solidFill>
                <a:latin typeface="Calibri" pitchFamily="34" charset="0"/>
                <a:ea typeface="Calibri" pitchFamily="34" charset="0"/>
                <a:cs typeface="Times New Roman" pitchFamily="18" charset="0"/>
              </a:rPr>
              <a:t>(§ 33 Abs. 3 HBG)</a:t>
            </a:r>
          </a:p>
          <a:p>
            <a:pPr eaLnBrk="0" hangingPunct="0"/>
            <a:endParaRPr lang="de-DE">
              <a:ea typeface="Calibri" pitchFamily="34" charset="0"/>
              <a:cs typeface="Times New Roman" pitchFamily="18" charset="0"/>
            </a:endParaRPr>
          </a:p>
        </p:txBody>
      </p:sp>
      <p:sp>
        <p:nvSpPr>
          <p:cNvPr id="25705" name="Rechteck 5"/>
          <p:cNvSpPr>
            <a:spLocks noChangeArrowheads="1"/>
          </p:cNvSpPr>
          <p:nvPr/>
        </p:nvSpPr>
        <p:spPr bwMode="auto">
          <a:xfrm>
            <a:off x="2714625" y="6357938"/>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25706" name="Picture 55" descr="Ver_1rot"/>
          <p:cNvPicPr>
            <a:picLocks noChangeAspect="1" noChangeArrowheads="1"/>
          </p:cNvPicPr>
          <p:nvPr/>
        </p:nvPicPr>
        <p:blipFill>
          <a:blip r:embed="rId2" cstate="print"/>
          <a:srcRect/>
          <a:stretch>
            <a:fillRect/>
          </a:stretch>
        </p:blipFill>
        <p:spPr bwMode="auto">
          <a:xfrm>
            <a:off x="7858125" y="571500"/>
            <a:ext cx="790575" cy="790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85750" y="1143000"/>
            <a:ext cx="8572500" cy="4792663"/>
          </a:xfrm>
        </p:spPr>
        <p:txBody>
          <a:bodyPr/>
          <a:lstStyle/>
          <a:p>
            <a:pPr eaLnBrk="1" hangingPunct="1">
              <a:spcBef>
                <a:spcPct val="0"/>
              </a:spcBef>
              <a:buFont typeface="Wingdings 3" pitchFamily="18" charset="2"/>
              <a:buBlip>
                <a:blip r:embed="rId2"/>
              </a:buBlip>
            </a:pPr>
            <a:r>
              <a:rPr lang="de-DE" sz="2100" dirty="0" smtClean="0"/>
              <a:t>Mit der Anhebung wurde schrittweise im Jahre 2012 begonnen</a:t>
            </a:r>
            <a:endParaRPr lang="de-DE" sz="2100" b="1" dirty="0" smtClean="0"/>
          </a:p>
          <a:p>
            <a:pPr eaLnBrk="1" hangingPunct="1">
              <a:spcBef>
                <a:spcPct val="0"/>
              </a:spcBef>
              <a:buFont typeface="Wingdings 3" pitchFamily="18" charset="2"/>
              <a:buBlip>
                <a:blip r:embed="rId2"/>
              </a:buBlip>
            </a:pPr>
            <a:endParaRPr lang="de-DE" sz="2100" b="1" dirty="0" smtClean="0"/>
          </a:p>
          <a:p>
            <a:pPr algn="just" eaLnBrk="1" hangingPunct="1">
              <a:spcBef>
                <a:spcPct val="0"/>
              </a:spcBef>
              <a:buFont typeface="Wingdings 3" pitchFamily="18" charset="2"/>
              <a:buBlip>
                <a:blip r:embed="rId2"/>
              </a:buBlip>
            </a:pPr>
            <a:r>
              <a:rPr lang="de-DE" sz="2100" dirty="0" smtClean="0"/>
              <a:t>Beschäftigte, die am 31.12.1947 geboren sind, </a:t>
            </a:r>
            <a:r>
              <a:rPr lang="de-DE" sz="2100" dirty="0" err="1" smtClean="0"/>
              <a:t>vollendenten</a:t>
            </a:r>
            <a:r>
              <a:rPr lang="de-DE" sz="2100" dirty="0" smtClean="0"/>
              <a:t> am 30.12.2012 das 65. Lebensjahr. Sie gehören damit zu den ersten, für die die Altersgrenze, in diesem Fall um einen Monat, angehoben wird. Grundsätzlich erfolgt die Versetzung in den Ruhestand immer zum Ablauf des Monats, in dem das maßgebliche Lebensalter vollendet wird (§ 30 Abs. 1 Satz 1 HBG). Ohne die jetzt vorgenommene Gesetzesänderung wäre bei diesem Beispiel eine Versetzung in den Ruhestand mit Ablauf des Monats Dezember 2012 erfolgt. Nunmehr erfolgte sie zum Ablauf des Monats Januar 2013.</a:t>
            </a:r>
          </a:p>
          <a:p>
            <a:pPr algn="just" eaLnBrk="1" hangingPunct="1">
              <a:spcBef>
                <a:spcPct val="0"/>
              </a:spcBef>
              <a:buFont typeface="Wingdings 3" pitchFamily="18" charset="2"/>
              <a:buBlip>
                <a:blip r:embed="rId2"/>
              </a:buBlip>
            </a:pPr>
            <a:endParaRPr lang="de-DE" sz="2100" dirty="0" smtClean="0"/>
          </a:p>
          <a:p>
            <a:pPr algn="just" eaLnBrk="1" hangingPunct="1">
              <a:spcBef>
                <a:spcPct val="0"/>
              </a:spcBef>
              <a:buFont typeface="Wingdings 3" pitchFamily="18" charset="2"/>
              <a:buBlip>
                <a:blip r:embed="rId2"/>
              </a:buBlip>
            </a:pPr>
            <a:r>
              <a:rPr lang="de-DE" sz="2100" dirty="0" smtClean="0"/>
              <a:t>Beschäftigte ab dem </a:t>
            </a:r>
            <a:r>
              <a:rPr lang="de-DE" sz="2100" b="1" dirty="0" smtClean="0"/>
              <a:t>Jahrgang 1964</a:t>
            </a:r>
            <a:r>
              <a:rPr lang="de-DE" sz="2100" dirty="0" smtClean="0"/>
              <a:t> sind die ersten, die bis zur Vollendung des 67. Lebensjahres arbeiten müssen, um eine abschlagsfreie Pension beziehen zu können.</a:t>
            </a:r>
          </a:p>
          <a:p>
            <a:pPr eaLnBrk="1" hangingPunct="1">
              <a:spcBef>
                <a:spcPct val="0"/>
              </a:spcBef>
              <a:buFont typeface="Wingdings 3" pitchFamily="18" charset="2"/>
              <a:buNone/>
            </a:pPr>
            <a:r>
              <a:rPr lang="de-DE" sz="2100" dirty="0" smtClean="0"/>
              <a:t> </a:t>
            </a:r>
          </a:p>
          <a:p>
            <a:pPr eaLnBrk="1" hangingPunct="1">
              <a:spcAft>
                <a:spcPts val="600"/>
              </a:spcAft>
              <a:buFont typeface="Arial" charset="0"/>
              <a:buChar char="•"/>
            </a:pPr>
            <a:endParaRPr lang="de-DE" sz="2100" dirty="0" smtClean="0"/>
          </a:p>
        </p:txBody>
      </p:sp>
      <p:sp>
        <p:nvSpPr>
          <p:cNvPr id="2662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26866CA-7B76-43B8-AD11-31DD04D62CE5}" type="slidenum">
              <a:rPr lang="de-DE" smtClean="0"/>
              <a:pPr/>
              <a:t>36</a:t>
            </a:fld>
            <a:endParaRPr lang="de-DE" smtClean="0"/>
          </a:p>
        </p:txBody>
      </p:sp>
      <p:sp>
        <p:nvSpPr>
          <p:cNvPr id="11266" name="Titel 1"/>
          <p:cNvSpPr>
            <a:spLocks noGrp="1"/>
          </p:cNvSpPr>
          <p:nvPr>
            <p:ph type="title"/>
          </p:nvPr>
        </p:nvSpPr>
        <p:spPr>
          <a:xfrm>
            <a:off x="457200" y="274638"/>
            <a:ext cx="8229600" cy="850900"/>
          </a:xfrm>
        </p:spPr>
        <p:txBody>
          <a:bodyPr/>
          <a:lstStyle/>
          <a:p>
            <a:pPr eaLnBrk="1" fontAlgn="auto" hangingPunct="1">
              <a:spcAft>
                <a:spcPts val="0"/>
              </a:spcAft>
              <a:defRPr/>
            </a:pPr>
            <a:r>
              <a:rPr lang="de-DE" sz="2800" dirty="0" smtClean="0">
                <a:latin typeface="Calibri" pitchFamily="34" charset="0"/>
              </a:rPr>
              <a:t>Anhebung der Altersgrenze von 65 auf 67</a:t>
            </a:r>
          </a:p>
        </p:txBody>
      </p:sp>
      <p:sp>
        <p:nvSpPr>
          <p:cNvPr id="2662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26630" name="Picture 55" descr="Ver_1rot"/>
          <p:cNvPicPr>
            <a:picLocks noChangeAspect="1" noChangeArrowheads="1"/>
          </p:cNvPicPr>
          <p:nvPr/>
        </p:nvPicPr>
        <p:blipFill>
          <a:blip r:embed="rId3" cstate="print"/>
          <a:srcRect/>
          <a:stretch>
            <a:fillRect/>
          </a:stretch>
        </p:blipFill>
        <p:spPr bwMode="auto">
          <a:xfrm>
            <a:off x="7929563" y="571500"/>
            <a:ext cx="862012" cy="862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eaLnBrk="1" hangingPunct="1">
              <a:buFont typeface="Wingdings 3" pitchFamily="18" charset="2"/>
              <a:buNone/>
            </a:pPr>
            <a:endParaRPr lang="de-DE" dirty="0" smtClean="0"/>
          </a:p>
          <a:p>
            <a:pPr eaLnBrk="1" hangingPunct="1">
              <a:buFont typeface="Wingdings 3" pitchFamily="18" charset="2"/>
              <a:buBlip>
                <a:blip r:embed="rId2"/>
              </a:buBlip>
            </a:pPr>
            <a:r>
              <a:rPr lang="de-DE" dirty="0" smtClean="0"/>
              <a:t>Schwerbehinderte im Sinne des § 2 Abs. 2 SGB IX </a:t>
            </a:r>
            <a:r>
              <a:rPr lang="de-DE" u="sng" dirty="0" smtClean="0"/>
              <a:t>können</a:t>
            </a:r>
            <a:r>
              <a:rPr lang="de-DE" dirty="0" smtClean="0"/>
              <a:t> auf eigenen Antrag mit Vollendung des 60. Lebensjahres in den Ruhestand versetzt werden (§ 35 Nr. 1 HBG),</a:t>
            </a:r>
          </a:p>
          <a:p>
            <a:pPr eaLnBrk="1" hangingPunct="1">
              <a:buFont typeface="Wingdings 3" pitchFamily="18" charset="2"/>
              <a:buNone/>
            </a:pPr>
            <a:endParaRPr lang="de-DE" dirty="0" smtClean="0"/>
          </a:p>
          <a:p>
            <a:pPr eaLnBrk="1" hangingPunct="1">
              <a:buFont typeface="Wingdings 3" pitchFamily="18" charset="2"/>
              <a:buBlip>
                <a:blip r:embed="rId2"/>
              </a:buBlip>
            </a:pPr>
            <a:r>
              <a:rPr lang="de-DE" dirty="0" smtClean="0"/>
              <a:t>Generell ab Vollendung des 62. Lebensjahres (§ 35 Nr. 2 HBG).</a:t>
            </a:r>
          </a:p>
          <a:p>
            <a:pPr eaLnBrk="1" hangingPunct="1">
              <a:buFont typeface="Wingdings 3" pitchFamily="18" charset="2"/>
              <a:buBlip>
                <a:blip r:embed="rId3"/>
              </a:buBlip>
            </a:pPr>
            <a:endParaRPr lang="de-DE" dirty="0" smtClean="0"/>
          </a:p>
        </p:txBody>
      </p:sp>
      <p:sp>
        <p:nvSpPr>
          <p:cNvPr id="2765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B2409CE-43E8-4F35-8A6F-8C336DA91BDE}" type="slidenum">
              <a:rPr lang="de-DE" smtClean="0"/>
              <a:pPr/>
              <a:t>37</a:t>
            </a:fld>
            <a:endParaRPr lang="de-DE" smtClean="0"/>
          </a:p>
        </p:txBody>
      </p:sp>
      <p:sp>
        <p:nvSpPr>
          <p:cNvPr id="12290" name="Titel 1"/>
          <p:cNvSpPr>
            <a:spLocks noGrp="1"/>
          </p:cNvSpPr>
          <p:nvPr>
            <p:ph type="title"/>
          </p:nvPr>
        </p:nvSpPr>
        <p:spPr/>
        <p:txBody>
          <a:bodyPr/>
          <a:lstStyle/>
          <a:p>
            <a:pPr eaLnBrk="1" fontAlgn="auto" hangingPunct="1">
              <a:spcAft>
                <a:spcPts val="0"/>
              </a:spcAft>
              <a:defRPr/>
            </a:pPr>
            <a:r>
              <a:rPr lang="de-DE" sz="3200" dirty="0" smtClean="0"/>
              <a:t>Antragsaltersgrenzen</a:t>
            </a:r>
          </a:p>
        </p:txBody>
      </p:sp>
      <p:sp>
        <p:nvSpPr>
          <p:cNvPr id="2765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27654" name="Picture 55" descr="Ver_1rot"/>
          <p:cNvPicPr>
            <a:picLocks noChangeAspect="1" noChangeArrowheads="1"/>
          </p:cNvPicPr>
          <p:nvPr/>
        </p:nvPicPr>
        <p:blipFill>
          <a:blip r:embed="rId4" cstate="print"/>
          <a:srcRect/>
          <a:stretch>
            <a:fillRect/>
          </a:stretch>
        </p:blipFill>
        <p:spPr bwMode="auto">
          <a:xfrm>
            <a:off x="500063" y="5572125"/>
            <a:ext cx="933450" cy="933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Inhaltsplatzhalter 2"/>
          <p:cNvSpPr>
            <a:spLocks noGrp="1"/>
          </p:cNvSpPr>
          <p:nvPr>
            <p:ph idx="1"/>
          </p:nvPr>
        </p:nvSpPr>
        <p:spPr/>
        <p:txBody>
          <a:bodyPr>
            <a:normAutofit fontScale="92500" lnSpcReduction="20000"/>
          </a:bodyPr>
          <a:lstStyle/>
          <a:p>
            <a:pPr marL="365760" indent="-256032" eaLnBrk="1" fontAlgn="auto" hangingPunct="1">
              <a:spcAft>
                <a:spcPts val="0"/>
              </a:spcAft>
              <a:buFont typeface="Wingdings 3"/>
              <a:buBlip>
                <a:blip r:embed="rId2"/>
              </a:buBlip>
              <a:defRPr/>
            </a:pPr>
            <a:r>
              <a:rPr lang="de-DE" sz="2400" dirty="0" smtClean="0"/>
              <a:t>Bei denjenigen, die vor dem 01.01.1952 geboren sind und nach dem 31.12.2010 (= ab dem 01.01.2011) auf eigenen Antrag in den Ruhestand versetzt werden, tritt an die Stelle des 65. Lebensjahres das 63. Lebensjahr (§ 80 Abs. 1 Nr. 1 HBeamtVG).</a:t>
            </a:r>
          </a:p>
          <a:p>
            <a:pPr marL="365760" indent="-256032" eaLnBrk="1" fontAlgn="auto" hangingPunct="1">
              <a:spcAft>
                <a:spcPts val="0"/>
              </a:spcAft>
              <a:buFont typeface="Wingdings 3"/>
              <a:buBlip>
                <a:blip r:embed="rId2"/>
              </a:buBlip>
              <a:defRPr/>
            </a:pPr>
            <a:endParaRPr lang="de-DE" sz="2400" dirty="0" smtClean="0"/>
          </a:p>
          <a:p>
            <a:pPr marL="365760" indent="-256032" eaLnBrk="1" fontAlgn="auto" hangingPunct="1">
              <a:spcAft>
                <a:spcPts val="0"/>
              </a:spcAft>
              <a:buFont typeface="Wingdings 3"/>
              <a:buBlip>
                <a:blip r:embed="rId2"/>
              </a:buBlip>
              <a:defRPr/>
            </a:pPr>
            <a:r>
              <a:rPr lang="de-DE" sz="2400" dirty="0" smtClean="0"/>
              <a:t>D. h., bei der Anwendung des § 14 Abs. 3 Satz 1 Nr. 1 </a:t>
            </a:r>
            <a:r>
              <a:rPr lang="de-DE" sz="2400" dirty="0" err="1" smtClean="0"/>
              <a:t>HBeamtVG</a:t>
            </a:r>
            <a:r>
              <a:rPr lang="de-DE" sz="2400" dirty="0" smtClean="0"/>
              <a:t> wird der Abschlag lediglich bis zum 63. Lebensjahr berechnet!</a:t>
            </a:r>
          </a:p>
          <a:p>
            <a:pPr marL="365760" indent="-256032" eaLnBrk="1" fontAlgn="auto" hangingPunct="1">
              <a:spcAft>
                <a:spcPts val="0"/>
              </a:spcAft>
              <a:buFont typeface="Wingdings 3"/>
              <a:buBlip>
                <a:blip r:embed="rId2"/>
              </a:buBlip>
              <a:defRPr/>
            </a:pPr>
            <a:endParaRPr lang="de-DE" sz="2400" dirty="0" smtClean="0"/>
          </a:p>
          <a:p>
            <a:pPr marL="365760" indent="-256032" eaLnBrk="1" fontAlgn="auto" hangingPunct="1">
              <a:spcAft>
                <a:spcPts val="0"/>
              </a:spcAft>
              <a:buFont typeface="Wingdings 3"/>
              <a:buBlip>
                <a:blip r:embed="rId2"/>
              </a:buBlip>
              <a:defRPr/>
            </a:pPr>
            <a:r>
              <a:rPr lang="de-DE" sz="2400" dirty="0" smtClean="0"/>
              <a:t>Bei Versetzung in den Ruhestand mit dem 60. Lebensjahr mithin für max. 3 Jahre: 3 x 3,6 % = 10,8 %.</a:t>
            </a:r>
          </a:p>
          <a:p>
            <a:pPr marL="365760" indent="-256032" eaLnBrk="1" fontAlgn="auto" hangingPunct="1">
              <a:spcAft>
                <a:spcPts val="0"/>
              </a:spcAft>
              <a:buFont typeface="Wingdings 3"/>
              <a:buBlip>
                <a:blip r:embed="rId2"/>
              </a:buBlip>
              <a:defRPr/>
            </a:pPr>
            <a:endParaRPr lang="de-DE" sz="2400" dirty="0" smtClean="0"/>
          </a:p>
          <a:p>
            <a:pPr marL="365760" indent="-256032" eaLnBrk="1" fontAlgn="auto" hangingPunct="1">
              <a:spcAft>
                <a:spcPts val="0"/>
              </a:spcAft>
              <a:buFont typeface="Wingdings 3"/>
              <a:buBlip>
                <a:blip r:embed="rId2"/>
              </a:buBlip>
              <a:defRPr/>
            </a:pPr>
            <a:r>
              <a:rPr lang="de-DE" sz="2400" dirty="0" smtClean="0"/>
              <a:t>Für diejenigen, die in der Zeit vom 01.01.1952 bis zum 31.12.1963 geboren sind gilt eine besondere Tabelle (§ 80 Abs. 1 Nr. 2 HBeamtVG:</a:t>
            </a:r>
          </a:p>
          <a:p>
            <a:pPr marL="365760" indent="-256032" eaLnBrk="1" fontAlgn="auto" hangingPunct="1">
              <a:spcAft>
                <a:spcPts val="0"/>
              </a:spcAft>
              <a:buFont typeface="Arial" charset="0"/>
              <a:buNone/>
              <a:defRPr/>
            </a:pPr>
            <a:endParaRPr lang="de-DE" sz="1600" dirty="0" smtClean="0"/>
          </a:p>
          <a:p>
            <a:pPr marL="365760" indent="-256032" eaLnBrk="1" fontAlgn="auto" hangingPunct="1">
              <a:spcAft>
                <a:spcPts val="0"/>
              </a:spcAft>
              <a:buFont typeface="Arial" charset="0"/>
              <a:buNone/>
              <a:defRPr/>
            </a:pPr>
            <a:endParaRPr lang="de-DE" sz="2000" dirty="0" smtClean="0"/>
          </a:p>
        </p:txBody>
      </p:sp>
      <p:sp>
        <p:nvSpPr>
          <p:cNvPr id="2867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A83A9D1-FD74-4D5D-B1AB-E5A03F46B5AE}" type="slidenum">
              <a:rPr lang="de-DE" smtClean="0"/>
              <a:pPr/>
              <a:t>38</a:t>
            </a:fld>
            <a:endParaRPr lang="de-DE" smtClean="0"/>
          </a:p>
        </p:txBody>
      </p:sp>
      <p:sp>
        <p:nvSpPr>
          <p:cNvPr id="13314" name="Titel 1"/>
          <p:cNvSpPr>
            <a:spLocks noGrp="1"/>
          </p:cNvSpPr>
          <p:nvPr>
            <p:ph type="title"/>
          </p:nvPr>
        </p:nvSpPr>
        <p:spPr/>
        <p:txBody>
          <a:bodyPr/>
          <a:lstStyle/>
          <a:p>
            <a:pPr eaLnBrk="1" fontAlgn="auto" hangingPunct="1">
              <a:spcAft>
                <a:spcPts val="0"/>
              </a:spcAft>
              <a:defRPr/>
            </a:pPr>
            <a:r>
              <a:rPr lang="de-DE" sz="2800" dirty="0" smtClean="0"/>
              <a:t>Versorgungsabschläge für Schwerbehinderte I</a:t>
            </a:r>
          </a:p>
        </p:txBody>
      </p:sp>
      <p:sp>
        <p:nvSpPr>
          <p:cNvPr id="28677"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28678" name="Picture 55" descr="Ver_1rot"/>
          <p:cNvPicPr>
            <a:picLocks noChangeAspect="1" noChangeArrowheads="1"/>
          </p:cNvPicPr>
          <p:nvPr/>
        </p:nvPicPr>
        <p:blipFill>
          <a:blip r:embed="rId3" cstate="print"/>
          <a:srcRect/>
          <a:stretch>
            <a:fillRect/>
          </a:stretch>
        </p:blipFill>
        <p:spPr bwMode="auto">
          <a:xfrm>
            <a:off x="571500" y="5929313"/>
            <a:ext cx="928688" cy="928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1143000" y="1143000"/>
          <a:ext cx="7000925" cy="4876800"/>
        </p:xfrm>
        <a:graphic>
          <a:graphicData uri="http://schemas.openxmlformats.org/drawingml/2006/table">
            <a:tbl>
              <a:tblPr firstRow="1" bandRow="1">
                <a:tableStyleId>{5C22544A-7EE6-4342-B048-85BDC9FD1C3A}</a:tableStyleId>
              </a:tblPr>
              <a:tblGrid>
                <a:gridCol w="3231197"/>
                <a:gridCol w="1817548"/>
                <a:gridCol w="1952180"/>
              </a:tblGrid>
              <a:tr h="370840">
                <a:tc>
                  <a:txBody>
                    <a:bodyPr/>
                    <a:lstStyle/>
                    <a:p>
                      <a:pPr algn="ctr"/>
                      <a:r>
                        <a:rPr lang="de-DE" sz="2400" dirty="0" smtClean="0">
                          <a:latin typeface="Calibri" pitchFamily="34" charset="0"/>
                        </a:rPr>
                        <a:t>Geburtsdatum</a:t>
                      </a:r>
                      <a:r>
                        <a:rPr lang="de-DE" sz="2400" baseline="0" dirty="0" smtClean="0">
                          <a:latin typeface="Calibri" pitchFamily="34" charset="0"/>
                        </a:rPr>
                        <a:t> bis</a:t>
                      </a:r>
                      <a:endParaRPr lang="de-DE" sz="2400" dirty="0">
                        <a:latin typeface="Calibri" pitchFamily="34" charset="0"/>
                      </a:endParaRPr>
                    </a:p>
                  </a:txBody>
                  <a:tcPr/>
                </a:tc>
                <a:tc gridSpan="2">
                  <a:txBody>
                    <a:bodyPr/>
                    <a:lstStyle/>
                    <a:p>
                      <a:pPr algn="ctr"/>
                      <a:r>
                        <a:rPr lang="de-DE" sz="2400" dirty="0" smtClean="0">
                          <a:latin typeface="Calibri" pitchFamily="34" charset="0"/>
                        </a:rPr>
                        <a:t>Lebensalter</a:t>
                      </a:r>
                      <a:endParaRPr lang="de-DE" sz="2400" dirty="0">
                        <a:latin typeface="Calibri" pitchFamily="34" charset="0"/>
                      </a:endParaRPr>
                    </a:p>
                  </a:txBody>
                  <a:tcPr/>
                </a:tc>
                <a:tc hMerge="1">
                  <a:txBody>
                    <a:bodyPr/>
                    <a:lstStyle/>
                    <a:p>
                      <a:endParaRPr lang="de-DE"/>
                    </a:p>
                  </a:txBody>
                  <a:tcPr/>
                </a:tc>
              </a:tr>
              <a:tr h="370840">
                <a:tc>
                  <a:txBody>
                    <a:bodyPr/>
                    <a:lstStyle/>
                    <a:p>
                      <a:pPr algn="ctr"/>
                      <a:endParaRPr lang="de-DE" sz="2400" dirty="0">
                        <a:latin typeface="Calibri" pitchFamily="34" charset="0"/>
                      </a:endParaRPr>
                    </a:p>
                  </a:txBody>
                  <a:tcPr/>
                </a:tc>
                <a:tc>
                  <a:txBody>
                    <a:bodyPr/>
                    <a:lstStyle/>
                    <a:p>
                      <a:pPr algn="ctr"/>
                      <a:r>
                        <a:rPr lang="de-DE" sz="2000" b="1" dirty="0" smtClean="0">
                          <a:latin typeface="Calibri" pitchFamily="34" charset="0"/>
                        </a:rPr>
                        <a:t>Jahr</a:t>
                      </a:r>
                      <a:endParaRPr lang="de-DE" sz="2000" b="1" dirty="0">
                        <a:latin typeface="Calibri" pitchFamily="34" charset="0"/>
                      </a:endParaRPr>
                    </a:p>
                  </a:txBody>
                  <a:tcPr/>
                </a:tc>
                <a:tc>
                  <a:txBody>
                    <a:bodyPr/>
                    <a:lstStyle/>
                    <a:p>
                      <a:pPr algn="ctr"/>
                      <a:r>
                        <a:rPr lang="de-DE" sz="2000" b="1" dirty="0" smtClean="0">
                          <a:latin typeface="Calibri" pitchFamily="34" charset="0"/>
                        </a:rPr>
                        <a:t>Monat</a:t>
                      </a:r>
                      <a:endParaRPr lang="de-DE" sz="2000" b="1" dirty="0">
                        <a:latin typeface="Calibri" pitchFamily="34" charset="0"/>
                      </a:endParaRPr>
                    </a:p>
                  </a:txBody>
                  <a:tcPr/>
                </a:tc>
              </a:tr>
              <a:tr h="370840">
                <a:tc>
                  <a:txBody>
                    <a:bodyPr/>
                    <a:lstStyle/>
                    <a:p>
                      <a:pPr algn="ctr"/>
                      <a:r>
                        <a:rPr lang="de-DE" sz="2000" dirty="0" smtClean="0">
                          <a:latin typeface="Calibri" pitchFamily="34" charset="0"/>
                        </a:rPr>
                        <a:t>31.01.1952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1</a:t>
                      </a:r>
                      <a:endParaRPr lang="de-DE" sz="2000" dirty="0">
                        <a:latin typeface="Calibri" pitchFamily="34" charset="0"/>
                      </a:endParaRPr>
                    </a:p>
                  </a:txBody>
                  <a:tcPr/>
                </a:tc>
              </a:tr>
              <a:tr h="370840">
                <a:tc>
                  <a:txBody>
                    <a:bodyPr/>
                    <a:lstStyle/>
                    <a:p>
                      <a:pPr algn="ctr"/>
                      <a:r>
                        <a:rPr lang="de-DE" sz="2000" dirty="0" smtClean="0">
                          <a:latin typeface="Calibri" pitchFamily="34" charset="0"/>
                        </a:rPr>
                        <a:t>29.02.1952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2</a:t>
                      </a:r>
                      <a:endParaRPr lang="de-DE" sz="2000" dirty="0">
                        <a:latin typeface="Calibri" pitchFamily="34" charset="0"/>
                      </a:endParaRPr>
                    </a:p>
                  </a:txBody>
                  <a:tcPr/>
                </a:tc>
              </a:tr>
              <a:tr h="370840">
                <a:tc>
                  <a:txBody>
                    <a:bodyPr/>
                    <a:lstStyle/>
                    <a:p>
                      <a:pPr algn="ctr"/>
                      <a:r>
                        <a:rPr lang="de-DE" sz="2000" dirty="0" smtClean="0">
                          <a:latin typeface="Calibri" pitchFamily="34" charset="0"/>
                        </a:rPr>
                        <a:t>31.03.1952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3</a:t>
                      </a:r>
                      <a:endParaRPr lang="de-DE" sz="2000" dirty="0">
                        <a:latin typeface="Calibri" pitchFamily="34" charset="0"/>
                      </a:endParaRPr>
                    </a:p>
                  </a:txBody>
                  <a:tcPr/>
                </a:tc>
              </a:tr>
              <a:tr h="370840">
                <a:tc>
                  <a:txBody>
                    <a:bodyPr/>
                    <a:lstStyle/>
                    <a:p>
                      <a:pPr algn="ctr"/>
                      <a:r>
                        <a:rPr lang="de-DE" sz="2000" dirty="0" smtClean="0">
                          <a:latin typeface="Calibri" pitchFamily="34" charset="0"/>
                        </a:rPr>
                        <a:t>30.04.1952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4</a:t>
                      </a:r>
                      <a:endParaRPr lang="de-DE" sz="2000" dirty="0">
                        <a:latin typeface="Calibri" pitchFamily="34" charset="0"/>
                      </a:endParaRPr>
                    </a:p>
                  </a:txBody>
                  <a:tcPr/>
                </a:tc>
              </a:tr>
              <a:tr h="370840">
                <a:tc>
                  <a:txBody>
                    <a:bodyPr/>
                    <a:lstStyle/>
                    <a:p>
                      <a:pPr algn="ctr"/>
                      <a:r>
                        <a:rPr lang="de-DE" sz="2000" dirty="0" smtClean="0">
                          <a:latin typeface="Calibri" pitchFamily="34" charset="0"/>
                        </a:rPr>
                        <a:t>31.05.1952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5</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31.12.1952</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6</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31.12.1953</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7</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31.12.1954</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8</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31.12.1955</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9</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31.12.1956</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10</a:t>
                      </a:r>
                      <a:endParaRPr lang="de-DE" sz="2000" dirty="0">
                        <a:latin typeface="Calibri" pitchFamily="34" charset="0"/>
                      </a:endParaRPr>
                    </a:p>
                  </a:txBody>
                  <a:tcPr/>
                </a:tc>
              </a:tr>
            </a:tbl>
          </a:graphicData>
        </a:graphic>
      </p:graphicFrame>
      <p:sp>
        <p:nvSpPr>
          <p:cNvPr id="2975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E33590A-B79F-4C63-A872-B50A938958CF}" type="slidenum">
              <a:rPr lang="de-DE" smtClean="0"/>
              <a:pPr/>
              <a:t>39</a:t>
            </a:fld>
            <a:endParaRPr lang="de-DE" smtClean="0"/>
          </a:p>
        </p:txBody>
      </p:sp>
      <p:sp>
        <p:nvSpPr>
          <p:cNvPr id="14338" name="Titel 1"/>
          <p:cNvSpPr>
            <a:spLocks noGrp="1"/>
          </p:cNvSpPr>
          <p:nvPr>
            <p:ph type="title"/>
          </p:nvPr>
        </p:nvSpPr>
        <p:spPr>
          <a:xfrm>
            <a:off x="457200" y="274638"/>
            <a:ext cx="8229600" cy="850900"/>
          </a:xfrm>
        </p:spPr>
        <p:txBody>
          <a:bodyPr/>
          <a:lstStyle/>
          <a:p>
            <a:pPr eaLnBrk="1" fontAlgn="auto" hangingPunct="1">
              <a:spcAft>
                <a:spcPts val="0"/>
              </a:spcAft>
              <a:defRPr/>
            </a:pPr>
            <a:r>
              <a:rPr lang="de-DE" sz="2800" dirty="0" smtClean="0"/>
              <a:t>Versorgungsabschläge für Schwerbehinderte II</a:t>
            </a:r>
          </a:p>
        </p:txBody>
      </p:sp>
      <p:sp>
        <p:nvSpPr>
          <p:cNvPr id="29753"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29754" name="Picture 55" descr="Ver_1rot"/>
          <p:cNvPicPr>
            <a:picLocks noChangeAspect="1" noChangeArrowheads="1"/>
          </p:cNvPicPr>
          <p:nvPr/>
        </p:nvPicPr>
        <p:blipFill>
          <a:blip r:embed="rId2" cstate="print"/>
          <a:srcRect/>
          <a:stretch>
            <a:fillRect/>
          </a:stretch>
        </p:blipFill>
        <p:spPr bwMode="auto">
          <a:xfrm>
            <a:off x="285750" y="5715000"/>
            <a:ext cx="857250" cy="857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46088" y="1000125"/>
            <a:ext cx="8697912" cy="5022850"/>
          </a:xfrm>
        </p:spPr>
        <p:txBody>
          <a:bodyPr rtlCol="0">
            <a:normAutofit fontScale="77500" lnSpcReduction="20000"/>
          </a:bodyPr>
          <a:lstStyle/>
          <a:p>
            <a:pPr marL="514350" indent="-514350" algn="ctr" eaLnBrk="1" fontAlgn="auto" hangingPunct="1">
              <a:spcAft>
                <a:spcPts val="0"/>
              </a:spcAft>
              <a:buFont typeface="Wingdings 3"/>
              <a:buNone/>
              <a:defRPr/>
            </a:pPr>
            <a:r>
              <a:rPr lang="de-DE" sz="3200" b="1" u="sng" dirty="0" smtClean="0">
                <a:solidFill>
                  <a:schemeClr val="bg2">
                    <a:lumMod val="25000"/>
                  </a:schemeClr>
                </a:solidFill>
              </a:rPr>
              <a:t>Dienstrecht ist seit dem 01.09.2006 „föderalisiert“</a:t>
            </a:r>
          </a:p>
          <a:p>
            <a:pPr marL="514350" indent="-514350" algn="ctr" eaLnBrk="1" fontAlgn="auto" hangingPunct="1">
              <a:spcAft>
                <a:spcPts val="0"/>
              </a:spcAft>
              <a:buFont typeface="Wingdings 3"/>
              <a:buNone/>
              <a:defRPr/>
            </a:pPr>
            <a:endParaRPr lang="de-DE" sz="3200" b="1" u="sng" dirty="0" smtClean="0">
              <a:solidFill>
                <a:schemeClr val="bg2">
                  <a:lumMod val="25000"/>
                </a:schemeClr>
              </a:solidFill>
            </a:endParaRPr>
          </a:p>
          <a:p>
            <a:pPr lvl="1" indent="-447675" eaLnBrk="1" fontAlgn="auto" hangingPunct="1">
              <a:lnSpc>
                <a:spcPct val="160000"/>
              </a:lnSpc>
              <a:spcBef>
                <a:spcPts val="324"/>
              </a:spcBef>
              <a:spcAft>
                <a:spcPts val="0"/>
              </a:spcAft>
              <a:buFont typeface="Verdana"/>
              <a:buBlip>
                <a:blip r:embed="rId3"/>
              </a:buBlip>
              <a:defRPr/>
            </a:pPr>
            <a:r>
              <a:rPr lang="de-DE" sz="2400" b="1" dirty="0" smtClean="0"/>
              <a:t>Der Bund </a:t>
            </a:r>
            <a:r>
              <a:rPr lang="de-DE" sz="2400" dirty="0" smtClean="0"/>
              <a:t>verfügt über die konkurrierende Gesetzgebung bezogen auf „</a:t>
            </a:r>
            <a:r>
              <a:rPr lang="de-DE" sz="2400" i="1" dirty="0" smtClean="0"/>
              <a:t>die Statusrechte und –pflichten der Beamten der Länder, Gemeinden und anderen Körperschaften des öffentlichen Rechts sowie der Richter in den Ländern“</a:t>
            </a:r>
            <a:br>
              <a:rPr lang="de-DE" sz="2400" i="1" dirty="0" smtClean="0"/>
            </a:br>
            <a:r>
              <a:rPr lang="de-DE" sz="2400" i="1" dirty="0" smtClean="0"/>
              <a:t> </a:t>
            </a:r>
            <a:r>
              <a:rPr lang="de-DE" sz="2400" dirty="0" smtClean="0"/>
              <a:t>(Art. 74 Abs. 1 Nr. 27 GG).</a:t>
            </a:r>
          </a:p>
          <a:p>
            <a:pPr lvl="1" indent="-447675" eaLnBrk="1" fontAlgn="auto" hangingPunct="1">
              <a:lnSpc>
                <a:spcPct val="160000"/>
              </a:lnSpc>
              <a:spcBef>
                <a:spcPts val="324"/>
              </a:spcBef>
              <a:spcAft>
                <a:spcPts val="0"/>
              </a:spcAft>
              <a:buFont typeface="Verdana"/>
              <a:buBlip>
                <a:blip r:embed="rId3"/>
              </a:buBlip>
              <a:defRPr/>
            </a:pPr>
            <a:r>
              <a:rPr lang="de-DE" sz="2400" dirty="0" smtClean="0"/>
              <a:t>Von dieser Befugnis hat der Bund durch den Erlass des Beamtenstatusgesetzes (BeamtStG) mit Wirkung zum 01.04.2009 Gebrauch gemacht. Dieses Gesetz ersetzt das BRRG.</a:t>
            </a:r>
          </a:p>
          <a:p>
            <a:pPr lvl="1" indent="-447675" eaLnBrk="1" fontAlgn="auto" hangingPunct="1">
              <a:lnSpc>
                <a:spcPct val="160000"/>
              </a:lnSpc>
              <a:spcBef>
                <a:spcPts val="324"/>
              </a:spcBef>
              <a:spcAft>
                <a:spcPts val="0"/>
              </a:spcAft>
              <a:buFont typeface="Verdana"/>
              <a:buBlip>
                <a:blip r:embed="rId3"/>
              </a:buBlip>
              <a:defRPr/>
            </a:pPr>
            <a:r>
              <a:rPr lang="de-DE" sz="2400" b="1" dirty="0" smtClean="0"/>
              <a:t>Die Länder </a:t>
            </a:r>
            <a:r>
              <a:rPr lang="de-DE" sz="2400" dirty="0" smtClean="0"/>
              <a:t>können für ihren Bereich im Bereich der Statusrechte- und Pflichten nur noch insoweit gesetzgeberisch tätig werden, als das </a:t>
            </a:r>
            <a:r>
              <a:rPr lang="de-DE" sz="2400" dirty="0" err="1" smtClean="0"/>
              <a:t>BeamtStG</a:t>
            </a:r>
            <a:r>
              <a:rPr lang="de-DE" sz="2400" dirty="0" smtClean="0"/>
              <a:t> dies zulässt. </a:t>
            </a:r>
          </a:p>
          <a:p>
            <a:pPr lvl="1" indent="-447675" eaLnBrk="1" fontAlgn="auto" hangingPunct="1">
              <a:lnSpc>
                <a:spcPct val="160000"/>
              </a:lnSpc>
              <a:spcBef>
                <a:spcPts val="324"/>
              </a:spcBef>
              <a:spcAft>
                <a:spcPts val="0"/>
              </a:spcAft>
              <a:buFont typeface="Verdana"/>
              <a:buNone/>
              <a:defRPr/>
            </a:pPr>
            <a:r>
              <a:rPr lang="de-DE" sz="2400" dirty="0" smtClean="0">
                <a:sym typeface="Symbol"/>
              </a:rPr>
              <a:t>            </a:t>
            </a:r>
            <a:r>
              <a:rPr lang="de-DE" sz="2400" dirty="0" smtClean="0"/>
              <a:t>Eingeschränkter Spielraum für das HBG</a:t>
            </a:r>
          </a:p>
        </p:txBody>
      </p:sp>
      <p:sp>
        <p:nvSpPr>
          <p:cNvPr id="13315"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2F7572C-307C-4059-90F0-DEC126DA610D}" type="slidenum">
              <a:rPr lang="de-DE" smtClean="0"/>
              <a:pPr/>
              <a:t>4</a:t>
            </a:fld>
            <a:endParaRPr lang="de-DE" smtClean="0"/>
          </a:p>
        </p:txBody>
      </p:sp>
      <p:sp>
        <p:nvSpPr>
          <p:cNvPr id="4098" name="Titel 1"/>
          <p:cNvSpPr>
            <a:spLocks noGrp="1"/>
          </p:cNvSpPr>
          <p:nvPr>
            <p:ph type="title"/>
          </p:nvPr>
        </p:nvSpPr>
        <p:spPr>
          <a:xfrm>
            <a:off x="457200" y="274638"/>
            <a:ext cx="8229600" cy="850900"/>
          </a:xfrm>
        </p:spPr>
        <p:txBody>
          <a:bodyPr/>
          <a:lstStyle/>
          <a:p>
            <a:pPr eaLnBrk="1" fontAlgn="auto" hangingPunct="1">
              <a:spcAft>
                <a:spcPts val="0"/>
              </a:spcAft>
              <a:defRPr/>
            </a:pPr>
            <a:r>
              <a:rPr lang="de-DE" sz="4400" dirty="0" smtClean="0">
                <a:latin typeface="Calibri" pitchFamily="34" charset="0"/>
              </a:rPr>
              <a:t>Hintergründe</a:t>
            </a:r>
          </a:p>
        </p:txBody>
      </p:sp>
      <p:sp>
        <p:nvSpPr>
          <p:cNvPr id="13317" name="Rechteck 7"/>
          <p:cNvSpPr>
            <a:spLocks noChangeArrowheads="1"/>
          </p:cNvSpPr>
          <p:nvPr/>
        </p:nvSpPr>
        <p:spPr bwMode="auto">
          <a:xfrm>
            <a:off x="3924300" y="6381750"/>
            <a:ext cx="4648200" cy="246063"/>
          </a:xfrm>
          <a:prstGeom prst="rect">
            <a:avLst/>
          </a:prstGeom>
          <a:noFill/>
          <a:ln w="9525">
            <a:noFill/>
            <a:miter lim="800000"/>
            <a:headEnd/>
            <a:tailEnd/>
          </a:ln>
        </p:spPr>
        <p:txBody>
          <a:bodyPr>
            <a:spAutoFit/>
          </a:bodyPr>
          <a:lstStyle/>
          <a:p>
            <a:pPr algn="r"/>
            <a:r>
              <a:rPr lang="de-DE" sz="1000">
                <a:latin typeface="Calibri" pitchFamily="34" charset="0"/>
              </a:rPr>
              <a:t>2. DRModG </a:t>
            </a:r>
            <a:r>
              <a:rPr lang="de-DE" sz="1000">
                <a:latin typeface="Calibri" pitchFamily="34" charset="0"/>
                <a:sym typeface="Symbol" pitchFamily="18" charset="2"/>
              </a:rPr>
              <a:t> </a:t>
            </a:r>
            <a:r>
              <a:rPr lang="de-DE" sz="1000">
                <a:latin typeface="Calibri" pitchFamily="34" charset="0"/>
              </a:rPr>
              <a:t> ver.di Landesbezirk Hessen  </a:t>
            </a:r>
            <a:r>
              <a:rPr lang="de-DE" sz="1000">
                <a:latin typeface="Calibri" pitchFamily="34" charset="0"/>
                <a:sym typeface="Symbol" pitchFamily="18" charset="2"/>
              </a:rPr>
              <a:t> </a:t>
            </a:r>
            <a:r>
              <a:rPr lang="de-DE" sz="1000">
                <a:latin typeface="Calibri" pitchFamily="34" charset="0"/>
              </a:rPr>
              <a:t>Bereich </a:t>
            </a:r>
            <a:r>
              <a:rPr lang="de-DE" sz="1000" i="1">
                <a:latin typeface="Calibri" pitchFamily="34" charset="0"/>
              </a:rPr>
              <a:t>„Beamtinnen &amp; Beamte“</a:t>
            </a:r>
          </a:p>
        </p:txBody>
      </p:sp>
      <p:pic>
        <p:nvPicPr>
          <p:cNvPr id="13318" name="Picture 55" descr="Ver_1rot"/>
          <p:cNvPicPr>
            <a:picLocks noChangeAspect="1" noChangeArrowheads="1"/>
          </p:cNvPicPr>
          <p:nvPr/>
        </p:nvPicPr>
        <p:blipFill>
          <a:blip r:embed="rId4" cstate="print"/>
          <a:srcRect/>
          <a:stretch>
            <a:fillRect/>
          </a:stretch>
        </p:blipFill>
        <p:spPr bwMode="auto">
          <a:xfrm>
            <a:off x="500063" y="285750"/>
            <a:ext cx="857250" cy="857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amond(in)">
                                      <p:cBhvr>
                                        <p:cTn id="17" dur="2000"/>
                                        <p:tgtEl>
                                          <p:spTgt spid="3">
                                            <p:txEl>
                                              <p:pRg st="4" end="4"/>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diamond(in)">
                                      <p:cBhvr>
                                        <p:cTn id="2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1071563" y="1481138"/>
          <a:ext cx="6858048" cy="3688080"/>
        </p:xfrm>
        <a:graphic>
          <a:graphicData uri="http://schemas.openxmlformats.org/drawingml/2006/table">
            <a:tbl>
              <a:tblPr firstRow="1" bandRow="1">
                <a:tableStyleId>{5C22544A-7EE6-4342-B048-85BDC9FD1C3A}</a:tableStyleId>
              </a:tblPr>
              <a:tblGrid>
                <a:gridCol w="2895060"/>
                <a:gridCol w="1608366"/>
                <a:gridCol w="2354622"/>
              </a:tblGrid>
              <a:tr h="370840">
                <a:tc>
                  <a:txBody>
                    <a:bodyPr/>
                    <a:lstStyle/>
                    <a:p>
                      <a:pPr algn="ctr"/>
                      <a:r>
                        <a:rPr lang="de-DE" sz="2400" dirty="0" smtClean="0">
                          <a:latin typeface="Calibri" pitchFamily="34" charset="0"/>
                        </a:rPr>
                        <a:t>Geburtsdatum</a:t>
                      </a:r>
                      <a:r>
                        <a:rPr lang="de-DE" sz="2400" baseline="0" dirty="0" smtClean="0">
                          <a:latin typeface="Calibri" pitchFamily="34" charset="0"/>
                        </a:rPr>
                        <a:t> bis</a:t>
                      </a:r>
                      <a:endParaRPr lang="de-DE" sz="2400" dirty="0">
                        <a:latin typeface="Calibri" pitchFamily="34" charset="0"/>
                      </a:endParaRPr>
                    </a:p>
                  </a:txBody>
                  <a:tcPr/>
                </a:tc>
                <a:tc gridSpan="2">
                  <a:txBody>
                    <a:bodyPr/>
                    <a:lstStyle/>
                    <a:p>
                      <a:pPr algn="ctr"/>
                      <a:r>
                        <a:rPr lang="de-DE" sz="2400" dirty="0" smtClean="0">
                          <a:latin typeface="Calibri" pitchFamily="34" charset="0"/>
                        </a:rPr>
                        <a:t>Lebensalter</a:t>
                      </a:r>
                      <a:endParaRPr lang="de-DE" sz="2400" dirty="0">
                        <a:latin typeface="Calibri" pitchFamily="34" charset="0"/>
                      </a:endParaRPr>
                    </a:p>
                  </a:txBody>
                  <a:tcPr/>
                </a:tc>
                <a:tc hMerge="1">
                  <a:txBody>
                    <a:bodyPr/>
                    <a:lstStyle/>
                    <a:p>
                      <a:endParaRPr lang="de-DE"/>
                    </a:p>
                  </a:txBody>
                  <a:tcPr/>
                </a:tc>
              </a:tr>
              <a:tr h="370840">
                <a:tc>
                  <a:txBody>
                    <a:bodyPr/>
                    <a:lstStyle/>
                    <a:p>
                      <a:pPr algn="ctr"/>
                      <a:endParaRPr lang="de-DE" sz="2400" dirty="0">
                        <a:latin typeface="Calibri" pitchFamily="34" charset="0"/>
                      </a:endParaRPr>
                    </a:p>
                  </a:txBody>
                  <a:tcPr/>
                </a:tc>
                <a:tc>
                  <a:txBody>
                    <a:bodyPr/>
                    <a:lstStyle/>
                    <a:p>
                      <a:pPr algn="ctr"/>
                      <a:r>
                        <a:rPr lang="de-DE" sz="2000" b="1" dirty="0" smtClean="0">
                          <a:latin typeface="Calibri" pitchFamily="34" charset="0"/>
                        </a:rPr>
                        <a:t>Jahr</a:t>
                      </a:r>
                      <a:endParaRPr lang="de-DE" sz="2000" b="1" dirty="0">
                        <a:latin typeface="Calibri" pitchFamily="34" charset="0"/>
                      </a:endParaRPr>
                    </a:p>
                  </a:txBody>
                  <a:tcPr/>
                </a:tc>
                <a:tc>
                  <a:txBody>
                    <a:bodyPr/>
                    <a:lstStyle/>
                    <a:p>
                      <a:pPr algn="ctr"/>
                      <a:r>
                        <a:rPr lang="de-DE" sz="2000" b="1" dirty="0" smtClean="0">
                          <a:latin typeface="Calibri" pitchFamily="34" charset="0"/>
                        </a:rPr>
                        <a:t>Monat</a:t>
                      </a:r>
                      <a:endParaRPr lang="de-DE" sz="2000" b="1" dirty="0">
                        <a:latin typeface="Calibri" pitchFamily="34" charset="0"/>
                      </a:endParaRPr>
                    </a:p>
                  </a:txBody>
                  <a:tcPr/>
                </a:tc>
              </a:tr>
              <a:tr h="370840">
                <a:tc>
                  <a:txBody>
                    <a:bodyPr/>
                    <a:lstStyle/>
                    <a:p>
                      <a:pPr algn="ctr"/>
                      <a:r>
                        <a:rPr lang="de-DE" sz="2000" dirty="0" smtClean="0">
                          <a:latin typeface="Calibri" pitchFamily="34" charset="0"/>
                        </a:rPr>
                        <a:t>31.12.1957</a:t>
                      </a:r>
                      <a:endParaRPr lang="de-DE" sz="2000" dirty="0">
                        <a:latin typeface="Calibri" pitchFamily="34" charset="0"/>
                      </a:endParaRPr>
                    </a:p>
                  </a:txBody>
                  <a:tcPr/>
                </a:tc>
                <a:tc>
                  <a:txBody>
                    <a:bodyPr/>
                    <a:lstStyle/>
                    <a:p>
                      <a:pPr algn="ctr"/>
                      <a:r>
                        <a:rPr lang="de-DE" sz="2000" dirty="0" smtClean="0">
                          <a:latin typeface="Calibri" pitchFamily="34" charset="0"/>
                        </a:rPr>
                        <a:t>63</a:t>
                      </a:r>
                      <a:endParaRPr lang="de-DE" sz="2000" dirty="0">
                        <a:latin typeface="Calibri" pitchFamily="34" charset="0"/>
                      </a:endParaRPr>
                    </a:p>
                  </a:txBody>
                  <a:tcPr/>
                </a:tc>
                <a:tc>
                  <a:txBody>
                    <a:bodyPr/>
                    <a:lstStyle/>
                    <a:p>
                      <a:pPr algn="ctr"/>
                      <a:r>
                        <a:rPr lang="de-DE" sz="2000" dirty="0" smtClean="0">
                          <a:latin typeface="Calibri" pitchFamily="34" charset="0"/>
                        </a:rPr>
                        <a:t>11</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31.12.1958</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0</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31.12.1959</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2</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31.12.1960</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4</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31.12.1961</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6</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31.12.1962</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8</a:t>
                      </a:r>
                      <a:endParaRPr lang="de-DE" sz="2000" dirty="0">
                        <a:latin typeface="Calibri" pitchFamily="34" charset="0"/>
                      </a:endParaRPr>
                    </a:p>
                  </a:txBody>
                  <a:tcPr/>
                </a:tc>
              </a:tr>
              <a:tr h="370840">
                <a:tc>
                  <a:txBody>
                    <a:bodyPr/>
                    <a:lstStyle/>
                    <a:p>
                      <a:pPr algn="ctr"/>
                      <a:r>
                        <a:rPr lang="de-DE" sz="2000" dirty="0" smtClean="0">
                          <a:latin typeface="Calibri" pitchFamily="34" charset="0"/>
                        </a:rPr>
                        <a:t>31.12.1963</a:t>
                      </a:r>
                      <a:endParaRPr lang="de-DE" sz="2000" dirty="0">
                        <a:latin typeface="Calibri" pitchFamily="34" charset="0"/>
                      </a:endParaRPr>
                    </a:p>
                  </a:txBody>
                  <a:tcPr/>
                </a:tc>
                <a:tc>
                  <a:txBody>
                    <a:bodyPr/>
                    <a:lstStyle/>
                    <a:p>
                      <a:pPr algn="ctr"/>
                      <a:r>
                        <a:rPr lang="de-DE" sz="2000" dirty="0" smtClean="0">
                          <a:latin typeface="Calibri" pitchFamily="34" charset="0"/>
                        </a:rPr>
                        <a:t>64</a:t>
                      </a:r>
                      <a:endParaRPr lang="de-DE" sz="2000" dirty="0">
                        <a:latin typeface="Calibri" pitchFamily="34" charset="0"/>
                      </a:endParaRPr>
                    </a:p>
                  </a:txBody>
                  <a:tcPr/>
                </a:tc>
                <a:tc>
                  <a:txBody>
                    <a:bodyPr/>
                    <a:lstStyle/>
                    <a:p>
                      <a:pPr algn="ctr"/>
                      <a:r>
                        <a:rPr lang="de-DE" sz="2000" dirty="0" smtClean="0">
                          <a:latin typeface="Calibri" pitchFamily="34" charset="0"/>
                        </a:rPr>
                        <a:t>10</a:t>
                      </a:r>
                      <a:endParaRPr lang="de-DE" sz="2000" dirty="0">
                        <a:latin typeface="Calibri" pitchFamily="34" charset="0"/>
                      </a:endParaRPr>
                    </a:p>
                  </a:txBody>
                  <a:tcPr/>
                </a:tc>
              </a:tr>
            </a:tbl>
          </a:graphicData>
        </a:graphic>
      </p:graphicFrame>
      <p:sp>
        <p:nvSpPr>
          <p:cNvPr id="3076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E8DAEC9-F6E9-4E10-BFAF-3FDE4B5DE4C1}" type="slidenum">
              <a:rPr lang="de-DE" smtClean="0"/>
              <a:pPr/>
              <a:t>40</a:t>
            </a:fld>
            <a:endParaRPr lang="de-DE" smtClean="0"/>
          </a:p>
        </p:txBody>
      </p:sp>
      <p:sp>
        <p:nvSpPr>
          <p:cNvPr id="15362" name="Titel 1"/>
          <p:cNvSpPr>
            <a:spLocks noGrp="1"/>
          </p:cNvSpPr>
          <p:nvPr>
            <p:ph type="title"/>
          </p:nvPr>
        </p:nvSpPr>
        <p:spPr>
          <a:xfrm>
            <a:off x="457200" y="274638"/>
            <a:ext cx="8229600" cy="850900"/>
          </a:xfrm>
        </p:spPr>
        <p:txBody>
          <a:bodyPr>
            <a:normAutofit fontScale="90000"/>
          </a:bodyPr>
          <a:lstStyle/>
          <a:p>
            <a:pPr eaLnBrk="1" fontAlgn="auto" hangingPunct="1">
              <a:spcAft>
                <a:spcPts val="0"/>
              </a:spcAft>
              <a:defRPr/>
            </a:pPr>
            <a:r>
              <a:rPr lang="de-DE" sz="2800" dirty="0" smtClean="0"/>
              <a:t>Versorgungsabschläge für Schwerbehinderte III</a:t>
            </a:r>
          </a:p>
        </p:txBody>
      </p:sp>
      <p:sp>
        <p:nvSpPr>
          <p:cNvPr id="30765"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30766" name="Picture 55" descr="Ver_1rot"/>
          <p:cNvPicPr>
            <a:picLocks noChangeAspect="1" noChangeArrowheads="1"/>
          </p:cNvPicPr>
          <p:nvPr/>
        </p:nvPicPr>
        <p:blipFill>
          <a:blip r:embed="rId2" cstate="print"/>
          <a:srcRect/>
          <a:stretch>
            <a:fillRect/>
          </a:stretch>
        </p:blipFill>
        <p:spPr bwMode="auto">
          <a:xfrm>
            <a:off x="571500" y="5500688"/>
            <a:ext cx="1004888" cy="1004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481138"/>
            <a:ext cx="8229600" cy="4540150"/>
          </a:xfrm>
        </p:spPr>
        <p:txBody>
          <a:bodyPr/>
          <a:lstStyle/>
          <a:p>
            <a:pPr eaLnBrk="1" hangingPunct="1">
              <a:lnSpc>
                <a:spcPct val="150000"/>
              </a:lnSpc>
              <a:buFont typeface="Wingdings 3" pitchFamily="18" charset="2"/>
              <a:buBlip>
                <a:blip r:embed="rId2"/>
              </a:buBlip>
            </a:pPr>
            <a:r>
              <a:rPr lang="de-DE" sz="2400" dirty="0" smtClean="0"/>
              <a:t>Bis zum 31.12.2011 galt für die Beamtinnen und Beamten im Bereich der Polizei, des </a:t>
            </a:r>
            <a:r>
              <a:rPr lang="de-DE" sz="2400" b="1" dirty="0" smtClean="0"/>
              <a:t>Justizvollzuges</a:t>
            </a:r>
            <a:r>
              <a:rPr lang="de-DE" sz="2400" dirty="0" smtClean="0"/>
              <a:t> sowie der </a:t>
            </a:r>
            <a:r>
              <a:rPr lang="de-DE" sz="2400" b="1" dirty="0" smtClean="0"/>
              <a:t>Berufsfeuerwehren</a:t>
            </a:r>
            <a:r>
              <a:rPr lang="de-DE" sz="2400" dirty="0" smtClean="0"/>
              <a:t> eine besondere, gesetzliche Altersgrenze. Sie traten mit Vollendung des 60. Lebensjahres in den Ruhestand.</a:t>
            </a:r>
          </a:p>
          <a:p>
            <a:pPr eaLnBrk="1" hangingPunct="1">
              <a:lnSpc>
                <a:spcPct val="150000"/>
              </a:lnSpc>
              <a:buFont typeface="Wingdings 3" pitchFamily="18" charset="2"/>
              <a:buBlip>
                <a:blip r:embed="rId2"/>
              </a:buBlip>
            </a:pPr>
            <a:r>
              <a:rPr lang="de-DE" sz="2400" dirty="0" smtClean="0"/>
              <a:t> Auch diese besondere Altersgrenze wird schrittweise angehoben und zwar auf das </a:t>
            </a:r>
            <a:r>
              <a:rPr lang="de-DE" sz="2400" b="1" dirty="0" smtClean="0"/>
              <a:t>62. Lebensjahr</a:t>
            </a:r>
            <a:r>
              <a:rPr lang="de-DE" sz="2400" dirty="0" smtClean="0"/>
              <a:t> (§§ 112 Abs. 2; 113 Satz 1; 114 Satz 1 HBG).</a:t>
            </a:r>
          </a:p>
          <a:p>
            <a:pPr eaLnBrk="1" hangingPunct="1">
              <a:buFont typeface="Arial" charset="0"/>
              <a:buNone/>
            </a:pPr>
            <a:r>
              <a:rPr lang="de-DE" sz="2400" dirty="0" smtClean="0"/>
              <a:t/>
            </a:r>
            <a:br>
              <a:rPr lang="de-DE" sz="2400" dirty="0" smtClean="0"/>
            </a:br>
            <a:endParaRPr lang="de-DE" sz="2400" dirty="0" smtClean="0"/>
          </a:p>
        </p:txBody>
      </p:sp>
      <p:sp>
        <p:nvSpPr>
          <p:cNvPr id="3174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65A788B-F8CD-45FD-9B83-E96CE5EC5CAC}" type="slidenum">
              <a:rPr lang="de-DE" smtClean="0"/>
              <a:pPr/>
              <a:t>41</a:t>
            </a:fld>
            <a:endParaRPr lang="de-DE" smtClean="0"/>
          </a:p>
        </p:txBody>
      </p:sp>
      <p:sp>
        <p:nvSpPr>
          <p:cNvPr id="16386" name="Titel 1"/>
          <p:cNvSpPr>
            <a:spLocks noGrp="1"/>
          </p:cNvSpPr>
          <p:nvPr>
            <p:ph type="title"/>
          </p:nvPr>
        </p:nvSpPr>
        <p:spPr/>
        <p:txBody>
          <a:bodyPr/>
          <a:lstStyle/>
          <a:p>
            <a:pPr eaLnBrk="1" fontAlgn="auto" hangingPunct="1">
              <a:spcAft>
                <a:spcPts val="0"/>
              </a:spcAft>
              <a:defRPr/>
            </a:pPr>
            <a:r>
              <a:rPr lang="de-DE" sz="2800" dirty="0" smtClean="0">
                <a:latin typeface="Calibri" pitchFamily="34" charset="0"/>
              </a:rPr>
              <a:t>Altersgrenzen für Polizei, Justizvollzug &amp; Feuerwehr</a:t>
            </a:r>
            <a:br>
              <a:rPr lang="de-DE" sz="2800" dirty="0" smtClean="0">
                <a:latin typeface="Calibri" pitchFamily="34" charset="0"/>
              </a:rPr>
            </a:br>
            <a:r>
              <a:rPr lang="de-DE" sz="2800" dirty="0" smtClean="0">
                <a:latin typeface="Calibri" pitchFamily="34" charset="0"/>
              </a:rPr>
              <a:t>Allgemeines</a:t>
            </a:r>
          </a:p>
        </p:txBody>
      </p:sp>
      <p:sp>
        <p:nvSpPr>
          <p:cNvPr id="3174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28625" y="2071688"/>
            <a:ext cx="8229600" cy="3948112"/>
          </a:xfrm>
        </p:spPr>
        <p:txBody>
          <a:bodyPr/>
          <a:lstStyle/>
          <a:p>
            <a:pPr eaLnBrk="1" hangingPunct="1">
              <a:buFont typeface="Wingdings 3" pitchFamily="18" charset="2"/>
              <a:buBlip>
                <a:blip r:embed="rId2"/>
              </a:buBlip>
            </a:pPr>
            <a:r>
              <a:rPr lang="de-DE" sz="2800" smtClean="0"/>
              <a:t>Wer vor dem 01.01.1952 geboren ist, für den bleibt es bei der Altersgrenze mit Vollendung des 60. Lebensjahres</a:t>
            </a:r>
          </a:p>
          <a:p>
            <a:pPr eaLnBrk="1" hangingPunct="1">
              <a:buFont typeface="Wingdings 3" pitchFamily="18" charset="2"/>
              <a:buBlip>
                <a:blip r:embed="rId2"/>
              </a:buBlip>
            </a:pPr>
            <a:endParaRPr lang="de-DE" sz="2800" smtClean="0"/>
          </a:p>
          <a:p>
            <a:pPr eaLnBrk="1" hangingPunct="1">
              <a:buFont typeface="Wingdings 3" pitchFamily="18" charset="2"/>
              <a:buBlip>
                <a:blip r:embed="rId2"/>
              </a:buBlip>
            </a:pPr>
            <a:r>
              <a:rPr lang="de-DE" sz="2800" smtClean="0"/>
              <a:t>Für diejenigen, die nach dem 31.12.1951 und vor dem 01.01.1964 geboren sind, wird die Altersgrenze schrittweise ab 2012 wie folgt angehoben:</a:t>
            </a:r>
          </a:p>
          <a:p>
            <a:pPr eaLnBrk="1" hangingPunct="1">
              <a:buFont typeface="Wingdings 3" pitchFamily="18" charset="2"/>
              <a:buNone/>
            </a:pPr>
            <a:endParaRPr lang="de-DE" sz="2800" smtClean="0"/>
          </a:p>
        </p:txBody>
      </p:sp>
      <p:sp>
        <p:nvSpPr>
          <p:cNvPr id="3277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D628D7E-F83C-40BD-B1D2-6C9C5E82B808}" type="slidenum">
              <a:rPr lang="de-DE" smtClean="0"/>
              <a:pPr/>
              <a:t>42</a:t>
            </a:fld>
            <a:endParaRPr lang="de-DE" smtClean="0"/>
          </a:p>
        </p:txBody>
      </p:sp>
      <p:sp>
        <p:nvSpPr>
          <p:cNvPr id="17410" name="Titel 1"/>
          <p:cNvSpPr>
            <a:spLocks noGrp="1"/>
          </p:cNvSpPr>
          <p:nvPr>
            <p:ph type="title"/>
          </p:nvPr>
        </p:nvSpPr>
        <p:spPr>
          <a:xfrm>
            <a:off x="500034" y="500042"/>
            <a:ext cx="8229600" cy="1143000"/>
          </a:xfrm>
        </p:spPr>
        <p:txBody>
          <a:bodyPr/>
          <a:lstStyle/>
          <a:p>
            <a:pPr eaLnBrk="1" fontAlgn="auto" hangingPunct="1">
              <a:spcAft>
                <a:spcPts val="0"/>
              </a:spcAft>
              <a:defRPr/>
            </a:pPr>
            <a:r>
              <a:rPr lang="de-DE" sz="2800" dirty="0" smtClean="0">
                <a:latin typeface="Calibri" pitchFamily="34" charset="0"/>
              </a:rPr>
              <a:t>Altersgrenzen für Polizei, Justizvollzug &amp; Feuerwehr</a:t>
            </a:r>
            <a:br>
              <a:rPr lang="de-DE" sz="2800" dirty="0" smtClean="0">
                <a:latin typeface="Calibri" pitchFamily="34" charset="0"/>
              </a:rPr>
            </a:br>
            <a:r>
              <a:rPr lang="de-DE" sz="2800" dirty="0" smtClean="0">
                <a:latin typeface="Calibri" pitchFamily="34" charset="0"/>
              </a:rPr>
              <a:t>Übergangs- und Schutzregelungen I.</a:t>
            </a:r>
          </a:p>
        </p:txBody>
      </p:sp>
      <p:sp>
        <p:nvSpPr>
          <p:cNvPr id="3277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32774" name="Picture 55" descr="Ver_1rot"/>
          <p:cNvPicPr>
            <a:picLocks noChangeAspect="1" noChangeArrowheads="1"/>
          </p:cNvPicPr>
          <p:nvPr/>
        </p:nvPicPr>
        <p:blipFill>
          <a:blip r:embed="rId3" cstate="print"/>
          <a:srcRect/>
          <a:stretch>
            <a:fillRect/>
          </a:stretch>
        </p:blipFill>
        <p:spPr bwMode="auto">
          <a:xfrm>
            <a:off x="571500" y="5572125"/>
            <a:ext cx="1004888"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714375" y="1481138"/>
          <a:ext cx="7786742" cy="4450080"/>
        </p:xfrm>
        <a:graphic>
          <a:graphicData uri="http://schemas.openxmlformats.org/drawingml/2006/table">
            <a:tbl>
              <a:tblPr firstRow="1" bandRow="1">
                <a:tableStyleId>{5C22544A-7EE6-4342-B048-85BDC9FD1C3A}</a:tableStyleId>
              </a:tblPr>
              <a:tblGrid>
                <a:gridCol w="2595581"/>
                <a:gridCol w="2595581"/>
                <a:gridCol w="1297790"/>
                <a:gridCol w="1297790"/>
              </a:tblGrid>
              <a:tr h="370840">
                <a:tc>
                  <a:txBody>
                    <a:bodyPr/>
                    <a:lstStyle/>
                    <a:p>
                      <a:pPr algn="ctr"/>
                      <a:r>
                        <a:rPr lang="de-DE" sz="1200" dirty="0" smtClean="0"/>
                        <a:t>Geburtsjahr</a:t>
                      </a:r>
                      <a:r>
                        <a:rPr lang="de-DE" sz="1200" baseline="0" dirty="0" smtClean="0"/>
                        <a:t> &amp; Monat</a:t>
                      </a:r>
                      <a:endParaRPr lang="de-DE" sz="1200" dirty="0"/>
                    </a:p>
                  </a:txBody>
                  <a:tcPr/>
                </a:tc>
                <a:tc>
                  <a:txBody>
                    <a:bodyPr/>
                    <a:lstStyle/>
                    <a:p>
                      <a:pPr algn="ctr"/>
                      <a:r>
                        <a:rPr lang="de-DE" sz="1200" dirty="0" smtClean="0"/>
                        <a:t>Anhebung um Monate</a:t>
                      </a:r>
                      <a:endParaRPr lang="de-DE" sz="1200" dirty="0"/>
                    </a:p>
                  </a:txBody>
                  <a:tcPr/>
                </a:tc>
                <a:tc gridSpan="2">
                  <a:txBody>
                    <a:bodyPr/>
                    <a:lstStyle/>
                    <a:p>
                      <a:pPr algn="ctr"/>
                      <a:r>
                        <a:rPr lang="de-DE" sz="1200" dirty="0" smtClean="0"/>
                        <a:t>Altersgrenzen</a:t>
                      </a:r>
                      <a:endParaRPr lang="de-DE" sz="1200" dirty="0"/>
                    </a:p>
                  </a:txBody>
                  <a:tcPr/>
                </a:tc>
                <a:tc hMerge="1">
                  <a:txBody>
                    <a:bodyPr/>
                    <a:lstStyle/>
                    <a:p>
                      <a:endParaRPr lang="de-DE"/>
                    </a:p>
                  </a:txBody>
                  <a:tcPr/>
                </a:tc>
              </a:tr>
              <a:tr h="370840">
                <a:tc>
                  <a:txBody>
                    <a:bodyPr/>
                    <a:lstStyle/>
                    <a:p>
                      <a:endParaRPr lang="de-DE" sz="1800" dirty="0">
                        <a:latin typeface="Calibri" pitchFamily="34" charset="0"/>
                      </a:endParaRPr>
                    </a:p>
                  </a:txBody>
                  <a:tcPr/>
                </a:tc>
                <a:tc>
                  <a:txBody>
                    <a:bodyPr/>
                    <a:lstStyle/>
                    <a:p>
                      <a:endParaRPr lang="de-DE" sz="1800" dirty="0">
                        <a:latin typeface="Calibri" pitchFamily="34" charset="0"/>
                      </a:endParaRPr>
                    </a:p>
                  </a:txBody>
                  <a:tcPr/>
                </a:tc>
                <a:tc>
                  <a:txBody>
                    <a:bodyPr/>
                    <a:lstStyle/>
                    <a:p>
                      <a:pPr algn="ctr"/>
                      <a:r>
                        <a:rPr lang="de-DE" sz="1800" dirty="0" smtClean="0">
                          <a:latin typeface="Calibri" pitchFamily="34" charset="0"/>
                        </a:rPr>
                        <a:t>Jahr</a:t>
                      </a:r>
                      <a:endParaRPr lang="de-DE" sz="1800" dirty="0">
                        <a:latin typeface="Calibri" pitchFamily="34" charset="0"/>
                      </a:endParaRPr>
                    </a:p>
                  </a:txBody>
                  <a:tcPr/>
                </a:tc>
                <a:tc>
                  <a:txBody>
                    <a:bodyPr/>
                    <a:lstStyle/>
                    <a:p>
                      <a:pPr algn="ctr"/>
                      <a:r>
                        <a:rPr lang="de-DE" sz="1800" dirty="0" smtClean="0">
                          <a:latin typeface="Calibri" pitchFamily="34" charset="0"/>
                        </a:rPr>
                        <a:t>Monate</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1952</a:t>
                      </a:r>
                      <a:endParaRPr lang="de-DE" sz="1800" b="1" dirty="0">
                        <a:latin typeface="Calibri" pitchFamily="34" charset="0"/>
                      </a:endParaRPr>
                    </a:p>
                  </a:txBody>
                  <a:tcPr/>
                </a:tc>
                <a:tc>
                  <a:txBody>
                    <a:bodyPr/>
                    <a:lstStyle/>
                    <a:p>
                      <a:pPr algn="ctr"/>
                      <a:endParaRPr lang="de-DE" sz="1800" dirty="0">
                        <a:latin typeface="Calibri" pitchFamily="34" charset="0"/>
                      </a:endParaRPr>
                    </a:p>
                  </a:txBody>
                  <a:tcPr/>
                </a:tc>
                <a:tc>
                  <a:txBody>
                    <a:bodyPr/>
                    <a:lstStyle/>
                    <a:p>
                      <a:pPr algn="ctr"/>
                      <a:endParaRPr lang="de-DE" sz="1800" dirty="0">
                        <a:latin typeface="Calibri" pitchFamily="34" charset="0"/>
                      </a:endParaRPr>
                    </a:p>
                  </a:txBody>
                  <a:tcPr/>
                </a:tc>
                <a:tc>
                  <a:txBody>
                    <a:bodyPr/>
                    <a:lstStyle/>
                    <a:p>
                      <a:pPr algn="ctr"/>
                      <a:endParaRPr lang="de-DE" sz="1800" dirty="0">
                        <a:latin typeface="Calibri" pitchFamily="34" charset="0"/>
                      </a:endParaRPr>
                    </a:p>
                  </a:txBody>
                  <a:tcPr/>
                </a:tc>
              </a:tr>
              <a:tr h="370840">
                <a:tc>
                  <a:txBody>
                    <a:bodyPr/>
                    <a:lstStyle/>
                    <a:p>
                      <a:pPr algn="ctr"/>
                      <a:r>
                        <a:rPr lang="de-DE" sz="1800" dirty="0" smtClean="0">
                          <a:latin typeface="Calibri" pitchFamily="34" charset="0"/>
                        </a:rPr>
                        <a:t>Januar</a:t>
                      </a:r>
                      <a:endParaRPr lang="de-DE" sz="1800" dirty="0">
                        <a:latin typeface="Calibri" pitchFamily="34" charset="0"/>
                      </a:endParaRPr>
                    </a:p>
                  </a:txBody>
                  <a:tcPr/>
                </a:tc>
                <a:tc>
                  <a:txBody>
                    <a:bodyPr/>
                    <a:lstStyle/>
                    <a:p>
                      <a:pPr algn="ctr"/>
                      <a:r>
                        <a:rPr lang="de-DE" sz="1800" dirty="0" smtClean="0">
                          <a:latin typeface="Calibri" pitchFamily="34" charset="0"/>
                        </a:rPr>
                        <a:t>1</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1</a:t>
                      </a:r>
                      <a:endParaRPr lang="de-DE" sz="1800" dirty="0">
                        <a:latin typeface="Calibri" pitchFamily="34" charset="0"/>
                      </a:endParaRPr>
                    </a:p>
                  </a:txBody>
                  <a:tcPr/>
                </a:tc>
              </a:tr>
              <a:tr h="370840">
                <a:tc>
                  <a:txBody>
                    <a:bodyPr/>
                    <a:lstStyle/>
                    <a:p>
                      <a:pPr algn="ctr"/>
                      <a:r>
                        <a:rPr lang="de-DE" sz="1800" dirty="0" smtClean="0">
                          <a:latin typeface="Calibri" pitchFamily="34" charset="0"/>
                        </a:rPr>
                        <a:t>Februar</a:t>
                      </a:r>
                      <a:endParaRPr lang="de-DE" sz="1800" dirty="0">
                        <a:latin typeface="Calibri" pitchFamily="34" charset="0"/>
                      </a:endParaRPr>
                    </a:p>
                  </a:txBody>
                  <a:tcPr/>
                </a:tc>
                <a:tc>
                  <a:txBody>
                    <a:bodyPr/>
                    <a:lstStyle/>
                    <a:p>
                      <a:pPr algn="ctr"/>
                      <a:r>
                        <a:rPr lang="de-DE" sz="1800" dirty="0" smtClean="0">
                          <a:latin typeface="Calibri" pitchFamily="34" charset="0"/>
                        </a:rPr>
                        <a:t>2</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2</a:t>
                      </a:r>
                      <a:endParaRPr lang="de-DE" sz="1800" dirty="0">
                        <a:latin typeface="Calibri" pitchFamily="34" charset="0"/>
                      </a:endParaRPr>
                    </a:p>
                  </a:txBody>
                  <a:tcPr/>
                </a:tc>
              </a:tr>
              <a:tr h="370840">
                <a:tc>
                  <a:txBody>
                    <a:bodyPr/>
                    <a:lstStyle/>
                    <a:p>
                      <a:pPr algn="ctr"/>
                      <a:r>
                        <a:rPr lang="de-DE" sz="1800" dirty="0" smtClean="0">
                          <a:latin typeface="Calibri" pitchFamily="34" charset="0"/>
                        </a:rPr>
                        <a:t>März</a:t>
                      </a:r>
                      <a:endParaRPr lang="de-DE" sz="1800" dirty="0">
                        <a:latin typeface="Calibri" pitchFamily="34" charset="0"/>
                      </a:endParaRPr>
                    </a:p>
                  </a:txBody>
                  <a:tcPr/>
                </a:tc>
                <a:tc>
                  <a:txBody>
                    <a:bodyPr/>
                    <a:lstStyle/>
                    <a:p>
                      <a:pPr algn="ctr"/>
                      <a:r>
                        <a:rPr lang="de-DE" sz="1800" dirty="0" smtClean="0">
                          <a:latin typeface="Calibri" pitchFamily="34" charset="0"/>
                        </a:rPr>
                        <a:t>3</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3</a:t>
                      </a:r>
                      <a:endParaRPr lang="de-DE" sz="1800" dirty="0">
                        <a:latin typeface="Calibri" pitchFamily="34" charset="0"/>
                      </a:endParaRPr>
                    </a:p>
                  </a:txBody>
                  <a:tcPr/>
                </a:tc>
              </a:tr>
              <a:tr h="370840">
                <a:tc>
                  <a:txBody>
                    <a:bodyPr/>
                    <a:lstStyle/>
                    <a:p>
                      <a:pPr algn="ctr"/>
                      <a:r>
                        <a:rPr lang="de-DE" sz="1800" dirty="0" smtClean="0">
                          <a:latin typeface="Calibri" pitchFamily="34" charset="0"/>
                        </a:rPr>
                        <a:t>April</a:t>
                      </a:r>
                      <a:endParaRPr lang="de-DE" sz="1800" dirty="0">
                        <a:latin typeface="Calibri" pitchFamily="34" charset="0"/>
                      </a:endParaRPr>
                    </a:p>
                  </a:txBody>
                  <a:tcPr/>
                </a:tc>
                <a:tc>
                  <a:txBody>
                    <a:bodyPr/>
                    <a:lstStyle/>
                    <a:p>
                      <a:pPr algn="ctr"/>
                      <a:r>
                        <a:rPr lang="de-DE" sz="1800" dirty="0" smtClean="0">
                          <a:latin typeface="Calibri" pitchFamily="34" charset="0"/>
                        </a:rPr>
                        <a:t>4</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4</a:t>
                      </a:r>
                      <a:endParaRPr lang="de-DE" sz="1800" dirty="0">
                        <a:latin typeface="Calibri" pitchFamily="34" charset="0"/>
                      </a:endParaRPr>
                    </a:p>
                  </a:txBody>
                  <a:tcPr/>
                </a:tc>
              </a:tr>
              <a:tr h="370840">
                <a:tc>
                  <a:txBody>
                    <a:bodyPr/>
                    <a:lstStyle/>
                    <a:p>
                      <a:pPr algn="ctr"/>
                      <a:r>
                        <a:rPr lang="de-DE" sz="1800" dirty="0" smtClean="0">
                          <a:latin typeface="Calibri" pitchFamily="34" charset="0"/>
                        </a:rPr>
                        <a:t>Mai</a:t>
                      </a:r>
                      <a:endParaRPr lang="de-DE" sz="1800" dirty="0">
                        <a:latin typeface="Calibri" pitchFamily="34" charset="0"/>
                      </a:endParaRPr>
                    </a:p>
                  </a:txBody>
                  <a:tcPr/>
                </a:tc>
                <a:tc>
                  <a:txBody>
                    <a:bodyPr/>
                    <a:lstStyle/>
                    <a:p>
                      <a:pPr algn="ctr"/>
                      <a:r>
                        <a:rPr lang="de-DE" sz="1800" dirty="0" smtClean="0">
                          <a:latin typeface="Calibri" pitchFamily="34" charset="0"/>
                        </a:rPr>
                        <a:t>5</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5</a:t>
                      </a:r>
                      <a:endParaRPr lang="de-DE" sz="1800" dirty="0">
                        <a:latin typeface="Calibri" pitchFamily="34" charset="0"/>
                      </a:endParaRPr>
                    </a:p>
                  </a:txBody>
                  <a:tcPr/>
                </a:tc>
              </a:tr>
              <a:tr h="370840">
                <a:tc>
                  <a:txBody>
                    <a:bodyPr/>
                    <a:lstStyle/>
                    <a:p>
                      <a:pPr algn="ctr"/>
                      <a:r>
                        <a:rPr lang="de-DE" sz="1800" dirty="0" smtClean="0">
                          <a:latin typeface="Calibri" pitchFamily="34" charset="0"/>
                        </a:rPr>
                        <a:t>Juni</a:t>
                      </a:r>
                      <a:r>
                        <a:rPr lang="de-DE" sz="1800" baseline="0" dirty="0" smtClean="0">
                          <a:latin typeface="Calibri" pitchFamily="34" charset="0"/>
                        </a:rPr>
                        <a:t> bis Dezember</a:t>
                      </a:r>
                      <a:endParaRPr lang="de-DE" sz="1800" dirty="0">
                        <a:latin typeface="Calibri" pitchFamily="34" charset="0"/>
                      </a:endParaRPr>
                    </a:p>
                  </a:txBody>
                  <a:tcPr/>
                </a:tc>
                <a:tc>
                  <a:txBody>
                    <a:bodyPr/>
                    <a:lstStyle/>
                    <a:p>
                      <a:pPr algn="ctr"/>
                      <a:r>
                        <a:rPr lang="de-DE" sz="1800" dirty="0" smtClean="0">
                          <a:latin typeface="Calibri" pitchFamily="34" charset="0"/>
                        </a:rPr>
                        <a:t>6</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6</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1953</a:t>
                      </a:r>
                      <a:endParaRPr lang="de-DE" sz="1800" b="1" dirty="0">
                        <a:latin typeface="Calibri" pitchFamily="34" charset="0"/>
                      </a:endParaRPr>
                    </a:p>
                  </a:txBody>
                  <a:tcPr/>
                </a:tc>
                <a:tc>
                  <a:txBody>
                    <a:bodyPr/>
                    <a:lstStyle/>
                    <a:p>
                      <a:pPr algn="ctr"/>
                      <a:r>
                        <a:rPr lang="de-DE" sz="1800" dirty="0" smtClean="0">
                          <a:latin typeface="Calibri" pitchFamily="34" charset="0"/>
                        </a:rPr>
                        <a:t>7</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7</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1954</a:t>
                      </a:r>
                      <a:endParaRPr lang="de-DE" sz="1800" b="1" dirty="0">
                        <a:latin typeface="Calibri" pitchFamily="34" charset="0"/>
                      </a:endParaRPr>
                    </a:p>
                  </a:txBody>
                  <a:tcPr/>
                </a:tc>
                <a:tc>
                  <a:txBody>
                    <a:bodyPr/>
                    <a:lstStyle/>
                    <a:p>
                      <a:pPr algn="ctr"/>
                      <a:r>
                        <a:rPr lang="de-DE" sz="1800" dirty="0" smtClean="0">
                          <a:latin typeface="Calibri" pitchFamily="34" charset="0"/>
                        </a:rPr>
                        <a:t>8</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8</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1955</a:t>
                      </a:r>
                      <a:endParaRPr lang="de-DE" sz="1800" b="1" dirty="0">
                        <a:latin typeface="Calibri" pitchFamily="34" charset="0"/>
                      </a:endParaRPr>
                    </a:p>
                  </a:txBody>
                  <a:tcPr/>
                </a:tc>
                <a:tc>
                  <a:txBody>
                    <a:bodyPr/>
                    <a:lstStyle/>
                    <a:p>
                      <a:pPr algn="ctr"/>
                      <a:r>
                        <a:rPr lang="de-DE" sz="1800" dirty="0" smtClean="0">
                          <a:latin typeface="Calibri" pitchFamily="34" charset="0"/>
                        </a:rPr>
                        <a:t>9</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9</a:t>
                      </a:r>
                      <a:endParaRPr lang="de-DE" sz="1800" dirty="0">
                        <a:latin typeface="Calibri" pitchFamily="34" charset="0"/>
                      </a:endParaRPr>
                    </a:p>
                  </a:txBody>
                  <a:tcPr/>
                </a:tc>
              </a:tr>
            </a:tbl>
          </a:graphicData>
        </a:graphic>
      </p:graphicFrame>
      <p:sp>
        <p:nvSpPr>
          <p:cNvPr id="34884"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094DB94-0A6D-4958-A61B-C413129212E4}" type="slidenum">
              <a:rPr lang="de-DE" smtClean="0"/>
              <a:pPr/>
              <a:t>43</a:t>
            </a:fld>
            <a:endParaRPr lang="de-DE" smtClean="0"/>
          </a:p>
        </p:txBody>
      </p:sp>
      <p:sp>
        <p:nvSpPr>
          <p:cNvPr id="18434" name="Titel 1"/>
          <p:cNvSpPr>
            <a:spLocks noGrp="1"/>
          </p:cNvSpPr>
          <p:nvPr>
            <p:ph type="title"/>
          </p:nvPr>
        </p:nvSpPr>
        <p:spPr/>
        <p:txBody>
          <a:bodyPr/>
          <a:lstStyle/>
          <a:p>
            <a:pPr eaLnBrk="1" fontAlgn="auto" hangingPunct="1">
              <a:spcAft>
                <a:spcPts val="0"/>
              </a:spcAft>
              <a:defRPr/>
            </a:pPr>
            <a:r>
              <a:rPr lang="de-DE" sz="2400" dirty="0" smtClean="0">
                <a:latin typeface="Calibri" pitchFamily="34" charset="0"/>
              </a:rPr>
              <a:t>Altersgrenzen für Polizei, Justizvollzug &amp; Feuerwehr</a:t>
            </a:r>
            <a:br>
              <a:rPr lang="de-DE" sz="2400" dirty="0" smtClean="0">
                <a:latin typeface="Calibri" pitchFamily="34" charset="0"/>
              </a:rPr>
            </a:br>
            <a:r>
              <a:rPr lang="de-DE" sz="2400" dirty="0" smtClean="0">
                <a:latin typeface="Calibri" pitchFamily="34" charset="0"/>
              </a:rPr>
              <a:t>Übergangs- und Schutzregelungen II.</a:t>
            </a:r>
          </a:p>
        </p:txBody>
      </p:sp>
      <p:sp>
        <p:nvSpPr>
          <p:cNvPr id="34886"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34887" name="Picture 55" descr="Ver_1rot"/>
          <p:cNvPicPr>
            <a:picLocks noChangeAspect="1" noChangeArrowheads="1"/>
          </p:cNvPicPr>
          <p:nvPr/>
        </p:nvPicPr>
        <p:blipFill>
          <a:blip r:embed="rId2" cstate="print"/>
          <a:srcRect/>
          <a:stretch>
            <a:fillRect/>
          </a:stretch>
        </p:blipFill>
        <p:spPr bwMode="auto">
          <a:xfrm>
            <a:off x="357188" y="5715000"/>
            <a:ext cx="862012" cy="862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428625" y="1785938"/>
          <a:ext cx="8229600" cy="3708400"/>
        </p:xfrm>
        <a:graphic>
          <a:graphicData uri="http://schemas.openxmlformats.org/drawingml/2006/table">
            <a:tbl>
              <a:tblPr firstRow="1" bandRow="1">
                <a:tableStyleId>{5C22544A-7EE6-4342-B048-85BDC9FD1C3A}</a:tableStyleId>
              </a:tblPr>
              <a:tblGrid>
                <a:gridCol w="2743200"/>
                <a:gridCol w="2743200"/>
                <a:gridCol w="1371600"/>
                <a:gridCol w="1371600"/>
              </a:tblGrid>
              <a:tr h="370840">
                <a:tc>
                  <a:txBody>
                    <a:bodyPr/>
                    <a:lstStyle/>
                    <a:p>
                      <a:pPr algn="ctr"/>
                      <a:r>
                        <a:rPr lang="de-DE" sz="1800" dirty="0" smtClean="0">
                          <a:latin typeface="Calibri" pitchFamily="34" charset="0"/>
                        </a:rPr>
                        <a:t>Geburtsjahr</a:t>
                      </a:r>
                      <a:r>
                        <a:rPr lang="de-DE" sz="1800" baseline="0" dirty="0" smtClean="0">
                          <a:latin typeface="Calibri" pitchFamily="34" charset="0"/>
                        </a:rPr>
                        <a:t> &amp; Monat</a:t>
                      </a:r>
                      <a:endParaRPr lang="de-DE" sz="1800" dirty="0">
                        <a:latin typeface="Calibri" pitchFamily="34" charset="0"/>
                      </a:endParaRPr>
                    </a:p>
                  </a:txBody>
                  <a:tcPr/>
                </a:tc>
                <a:tc>
                  <a:txBody>
                    <a:bodyPr/>
                    <a:lstStyle/>
                    <a:p>
                      <a:pPr algn="ctr"/>
                      <a:r>
                        <a:rPr lang="de-DE" sz="1800" dirty="0" smtClean="0">
                          <a:latin typeface="Calibri" pitchFamily="34" charset="0"/>
                        </a:rPr>
                        <a:t>Anhebung um Monate</a:t>
                      </a:r>
                      <a:endParaRPr lang="de-DE" sz="1800" dirty="0">
                        <a:latin typeface="Calibri" pitchFamily="34" charset="0"/>
                      </a:endParaRPr>
                    </a:p>
                  </a:txBody>
                  <a:tcPr/>
                </a:tc>
                <a:tc gridSpan="2">
                  <a:txBody>
                    <a:bodyPr/>
                    <a:lstStyle/>
                    <a:p>
                      <a:pPr algn="ctr"/>
                      <a:r>
                        <a:rPr lang="de-DE" sz="1800" dirty="0" smtClean="0">
                          <a:latin typeface="Calibri" pitchFamily="34" charset="0"/>
                        </a:rPr>
                        <a:t>Altersgrenzen</a:t>
                      </a:r>
                      <a:endParaRPr lang="de-DE" sz="1800" dirty="0">
                        <a:latin typeface="Calibri" pitchFamily="34" charset="0"/>
                      </a:endParaRPr>
                    </a:p>
                  </a:txBody>
                  <a:tcPr/>
                </a:tc>
                <a:tc hMerge="1">
                  <a:txBody>
                    <a:bodyPr/>
                    <a:lstStyle/>
                    <a:p>
                      <a:endParaRPr lang="de-DE"/>
                    </a:p>
                  </a:txBody>
                  <a:tcPr/>
                </a:tc>
              </a:tr>
              <a:tr h="370840">
                <a:tc>
                  <a:txBody>
                    <a:bodyPr/>
                    <a:lstStyle/>
                    <a:p>
                      <a:endParaRPr lang="de-DE" sz="1800" dirty="0">
                        <a:latin typeface="Calibri" pitchFamily="34" charset="0"/>
                      </a:endParaRPr>
                    </a:p>
                  </a:txBody>
                  <a:tcPr/>
                </a:tc>
                <a:tc>
                  <a:txBody>
                    <a:bodyPr/>
                    <a:lstStyle/>
                    <a:p>
                      <a:endParaRPr lang="de-DE" sz="1800" dirty="0">
                        <a:latin typeface="Calibri" pitchFamily="34" charset="0"/>
                      </a:endParaRPr>
                    </a:p>
                  </a:txBody>
                  <a:tcPr/>
                </a:tc>
                <a:tc>
                  <a:txBody>
                    <a:bodyPr/>
                    <a:lstStyle/>
                    <a:p>
                      <a:pPr algn="ctr"/>
                      <a:r>
                        <a:rPr lang="de-DE" sz="1800" dirty="0" smtClean="0">
                          <a:latin typeface="Calibri" pitchFamily="34" charset="0"/>
                        </a:rPr>
                        <a:t>Jahr</a:t>
                      </a:r>
                      <a:endParaRPr lang="de-DE" sz="1800" dirty="0">
                        <a:latin typeface="Calibri" pitchFamily="34" charset="0"/>
                      </a:endParaRPr>
                    </a:p>
                  </a:txBody>
                  <a:tcPr/>
                </a:tc>
                <a:tc>
                  <a:txBody>
                    <a:bodyPr/>
                    <a:lstStyle/>
                    <a:p>
                      <a:pPr algn="ctr"/>
                      <a:r>
                        <a:rPr lang="de-DE" sz="1800" dirty="0" smtClean="0">
                          <a:latin typeface="Calibri" pitchFamily="34" charset="0"/>
                        </a:rPr>
                        <a:t>Monate</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1956</a:t>
                      </a:r>
                      <a:endParaRPr lang="de-DE" sz="1800" b="1" dirty="0">
                        <a:latin typeface="Calibri" pitchFamily="34" charset="0"/>
                      </a:endParaRPr>
                    </a:p>
                  </a:txBody>
                  <a:tcPr/>
                </a:tc>
                <a:tc>
                  <a:txBody>
                    <a:bodyPr/>
                    <a:lstStyle/>
                    <a:p>
                      <a:pPr algn="ctr"/>
                      <a:r>
                        <a:rPr lang="de-DE" sz="1800" dirty="0" smtClean="0">
                          <a:latin typeface="Calibri" pitchFamily="34" charset="0"/>
                        </a:rPr>
                        <a:t>10</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10</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1957</a:t>
                      </a:r>
                      <a:endParaRPr lang="de-DE" sz="1800" b="1" dirty="0">
                        <a:latin typeface="Calibri" pitchFamily="34" charset="0"/>
                      </a:endParaRPr>
                    </a:p>
                  </a:txBody>
                  <a:tcPr/>
                </a:tc>
                <a:tc>
                  <a:txBody>
                    <a:bodyPr/>
                    <a:lstStyle/>
                    <a:p>
                      <a:pPr algn="ctr"/>
                      <a:r>
                        <a:rPr lang="de-DE" sz="1800" dirty="0" smtClean="0">
                          <a:latin typeface="Calibri" pitchFamily="34" charset="0"/>
                        </a:rPr>
                        <a:t>11</a:t>
                      </a:r>
                      <a:endParaRPr lang="de-DE" sz="1800" dirty="0">
                        <a:latin typeface="Calibri" pitchFamily="34" charset="0"/>
                      </a:endParaRPr>
                    </a:p>
                  </a:txBody>
                  <a:tcPr/>
                </a:tc>
                <a:tc>
                  <a:txBody>
                    <a:bodyPr/>
                    <a:lstStyle/>
                    <a:p>
                      <a:pPr algn="ctr"/>
                      <a:r>
                        <a:rPr lang="de-DE" sz="1800" dirty="0" smtClean="0">
                          <a:latin typeface="Calibri" pitchFamily="34" charset="0"/>
                        </a:rPr>
                        <a:t>60</a:t>
                      </a:r>
                      <a:endParaRPr lang="de-DE" sz="1800" dirty="0">
                        <a:latin typeface="Calibri" pitchFamily="34" charset="0"/>
                      </a:endParaRPr>
                    </a:p>
                  </a:txBody>
                  <a:tcPr/>
                </a:tc>
                <a:tc>
                  <a:txBody>
                    <a:bodyPr/>
                    <a:lstStyle/>
                    <a:p>
                      <a:pPr algn="ctr"/>
                      <a:r>
                        <a:rPr lang="de-DE" sz="1800" dirty="0" smtClean="0">
                          <a:latin typeface="Calibri" pitchFamily="34" charset="0"/>
                        </a:rPr>
                        <a:t>11</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1958</a:t>
                      </a:r>
                      <a:endParaRPr lang="de-DE" sz="1800" b="1" dirty="0">
                        <a:latin typeface="Calibri" pitchFamily="34" charset="0"/>
                      </a:endParaRPr>
                    </a:p>
                  </a:txBody>
                  <a:tcPr/>
                </a:tc>
                <a:tc>
                  <a:txBody>
                    <a:bodyPr/>
                    <a:lstStyle/>
                    <a:p>
                      <a:pPr algn="ctr"/>
                      <a:r>
                        <a:rPr lang="de-DE" sz="1800" dirty="0" smtClean="0">
                          <a:latin typeface="Calibri" pitchFamily="34" charset="0"/>
                        </a:rPr>
                        <a:t>12</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0</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1959</a:t>
                      </a:r>
                      <a:endParaRPr lang="de-DE" sz="1800" b="1" dirty="0">
                        <a:latin typeface="Calibri" pitchFamily="34" charset="0"/>
                      </a:endParaRPr>
                    </a:p>
                  </a:txBody>
                  <a:tcPr/>
                </a:tc>
                <a:tc>
                  <a:txBody>
                    <a:bodyPr/>
                    <a:lstStyle/>
                    <a:p>
                      <a:pPr algn="ctr"/>
                      <a:r>
                        <a:rPr lang="de-DE" sz="1800" dirty="0" smtClean="0">
                          <a:latin typeface="Calibri" pitchFamily="34" charset="0"/>
                        </a:rPr>
                        <a:t>14</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2</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1960</a:t>
                      </a:r>
                      <a:endParaRPr lang="de-DE" sz="1800" b="1" dirty="0">
                        <a:latin typeface="Calibri" pitchFamily="34" charset="0"/>
                      </a:endParaRPr>
                    </a:p>
                  </a:txBody>
                  <a:tcPr/>
                </a:tc>
                <a:tc>
                  <a:txBody>
                    <a:bodyPr/>
                    <a:lstStyle/>
                    <a:p>
                      <a:pPr algn="ctr"/>
                      <a:r>
                        <a:rPr lang="de-DE" sz="1800" dirty="0" smtClean="0">
                          <a:latin typeface="Calibri" pitchFamily="34" charset="0"/>
                        </a:rPr>
                        <a:t>16</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4</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1961</a:t>
                      </a:r>
                      <a:endParaRPr lang="de-DE" sz="1800" b="1" dirty="0">
                        <a:latin typeface="Calibri" pitchFamily="34" charset="0"/>
                      </a:endParaRPr>
                    </a:p>
                  </a:txBody>
                  <a:tcPr/>
                </a:tc>
                <a:tc>
                  <a:txBody>
                    <a:bodyPr/>
                    <a:lstStyle/>
                    <a:p>
                      <a:pPr algn="ctr"/>
                      <a:r>
                        <a:rPr lang="de-DE" sz="1800" dirty="0" smtClean="0">
                          <a:latin typeface="Calibri" pitchFamily="34" charset="0"/>
                        </a:rPr>
                        <a:t>18</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6</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1962</a:t>
                      </a:r>
                      <a:endParaRPr lang="de-DE" sz="1800" b="1" dirty="0">
                        <a:latin typeface="Calibri" pitchFamily="34" charset="0"/>
                      </a:endParaRPr>
                    </a:p>
                  </a:txBody>
                  <a:tcPr/>
                </a:tc>
                <a:tc>
                  <a:txBody>
                    <a:bodyPr/>
                    <a:lstStyle/>
                    <a:p>
                      <a:pPr algn="ctr"/>
                      <a:r>
                        <a:rPr lang="de-DE" sz="1800" dirty="0" smtClean="0">
                          <a:latin typeface="Calibri" pitchFamily="34" charset="0"/>
                        </a:rPr>
                        <a:t>20</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8</a:t>
                      </a:r>
                      <a:endParaRPr lang="de-DE" sz="1800" dirty="0">
                        <a:latin typeface="Calibri" pitchFamily="34" charset="0"/>
                      </a:endParaRPr>
                    </a:p>
                  </a:txBody>
                  <a:tcPr/>
                </a:tc>
              </a:tr>
              <a:tr h="370840">
                <a:tc>
                  <a:txBody>
                    <a:bodyPr/>
                    <a:lstStyle/>
                    <a:p>
                      <a:pPr algn="ctr"/>
                      <a:r>
                        <a:rPr lang="de-DE" sz="1800" b="1" dirty="0" smtClean="0">
                          <a:latin typeface="Calibri" pitchFamily="34" charset="0"/>
                        </a:rPr>
                        <a:t>1963</a:t>
                      </a:r>
                      <a:endParaRPr lang="de-DE" sz="1800" b="1" dirty="0">
                        <a:latin typeface="Calibri" pitchFamily="34" charset="0"/>
                      </a:endParaRPr>
                    </a:p>
                  </a:txBody>
                  <a:tcPr/>
                </a:tc>
                <a:tc>
                  <a:txBody>
                    <a:bodyPr/>
                    <a:lstStyle/>
                    <a:p>
                      <a:pPr algn="ctr"/>
                      <a:r>
                        <a:rPr lang="de-DE" sz="1800" dirty="0" smtClean="0">
                          <a:latin typeface="Calibri" pitchFamily="34" charset="0"/>
                        </a:rPr>
                        <a:t>22</a:t>
                      </a:r>
                      <a:endParaRPr lang="de-DE" sz="1800" dirty="0">
                        <a:latin typeface="Calibri" pitchFamily="34" charset="0"/>
                      </a:endParaRPr>
                    </a:p>
                  </a:txBody>
                  <a:tcPr/>
                </a:tc>
                <a:tc>
                  <a:txBody>
                    <a:bodyPr/>
                    <a:lstStyle/>
                    <a:p>
                      <a:pPr algn="ctr"/>
                      <a:r>
                        <a:rPr lang="de-DE" sz="1800" dirty="0" smtClean="0">
                          <a:latin typeface="Calibri" pitchFamily="34" charset="0"/>
                        </a:rPr>
                        <a:t>61</a:t>
                      </a:r>
                      <a:endParaRPr lang="de-DE" sz="1800" dirty="0">
                        <a:latin typeface="Calibri" pitchFamily="34" charset="0"/>
                      </a:endParaRPr>
                    </a:p>
                  </a:txBody>
                  <a:tcPr/>
                </a:tc>
                <a:tc>
                  <a:txBody>
                    <a:bodyPr/>
                    <a:lstStyle/>
                    <a:p>
                      <a:pPr algn="ctr"/>
                      <a:r>
                        <a:rPr lang="de-DE" sz="1800" dirty="0" smtClean="0">
                          <a:latin typeface="Calibri" pitchFamily="34" charset="0"/>
                        </a:rPr>
                        <a:t>10</a:t>
                      </a:r>
                      <a:endParaRPr lang="de-DE" sz="1800" dirty="0">
                        <a:latin typeface="Calibri" pitchFamily="34" charset="0"/>
                      </a:endParaRPr>
                    </a:p>
                  </a:txBody>
                  <a:tcPr/>
                </a:tc>
              </a:tr>
            </a:tbl>
          </a:graphicData>
        </a:graphic>
      </p:graphicFrame>
      <p:sp>
        <p:nvSpPr>
          <p:cNvPr id="35898"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E4FBFCF4-710C-49A1-BDA4-02105F546C9A}" type="slidenum">
              <a:rPr lang="de-DE" smtClean="0"/>
              <a:pPr/>
              <a:t>44</a:t>
            </a:fld>
            <a:endParaRPr lang="de-DE" smtClean="0"/>
          </a:p>
        </p:txBody>
      </p:sp>
      <p:sp>
        <p:nvSpPr>
          <p:cNvPr id="19458" name="Titel 1"/>
          <p:cNvSpPr>
            <a:spLocks noGrp="1"/>
          </p:cNvSpPr>
          <p:nvPr>
            <p:ph type="title"/>
          </p:nvPr>
        </p:nvSpPr>
        <p:spPr/>
        <p:txBody>
          <a:bodyPr/>
          <a:lstStyle/>
          <a:p>
            <a:pPr eaLnBrk="1" fontAlgn="auto" hangingPunct="1">
              <a:spcAft>
                <a:spcPts val="0"/>
              </a:spcAft>
              <a:defRPr/>
            </a:pPr>
            <a:r>
              <a:rPr lang="de-DE" sz="2400" dirty="0" smtClean="0">
                <a:latin typeface="Calibri" pitchFamily="34" charset="0"/>
              </a:rPr>
              <a:t>Altersgrenzen für Polizei, Justizvollzug &amp; Feuerwehr</a:t>
            </a:r>
            <a:br>
              <a:rPr lang="de-DE" sz="2400" dirty="0" smtClean="0">
                <a:latin typeface="Calibri" pitchFamily="34" charset="0"/>
              </a:rPr>
            </a:br>
            <a:r>
              <a:rPr lang="de-DE" sz="2400" dirty="0" smtClean="0">
                <a:latin typeface="Calibri" pitchFamily="34" charset="0"/>
              </a:rPr>
              <a:t>Übergangs- und Schutzregelungen III.</a:t>
            </a:r>
          </a:p>
        </p:txBody>
      </p:sp>
      <p:sp>
        <p:nvSpPr>
          <p:cNvPr id="35900"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35901" name="Picture 55" descr="Ver_1rot"/>
          <p:cNvPicPr>
            <a:picLocks noChangeAspect="1" noChangeArrowheads="1"/>
          </p:cNvPicPr>
          <p:nvPr/>
        </p:nvPicPr>
        <p:blipFill>
          <a:blip r:embed="rId2" cstate="print"/>
          <a:srcRect/>
          <a:stretch>
            <a:fillRect/>
          </a:stretch>
        </p:blipFill>
        <p:spPr bwMode="auto">
          <a:xfrm>
            <a:off x="285750" y="5715000"/>
            <a:ext cx="790575" cy="790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Inhaltsplatzhalter 1"/>
          <p:cNvSpPr>
            <a:spLocks noGrp="1"/>
          </p:cNvSpPr>
          <p:nvPr>
            <p:ph idx="1"/>
          </p:nvPr>
        </p:nvSpPr>
        <p:spPr/>
        <p:txBody>
          <a:bodyPr/>
          <a:lstStyle/>
          <a:p>
            <a:pPr>
              <a:buFont typeface="Wingdings 3" pitchFamily="18" charset="2"/>
              <a:buBlip>
                <a:blip r:embed="rId2"/>
              </a:buBlip>
            </a:pPr>
            <a:r>
              <a:rPr lang="de-DE" dirty="0" smtClean="0"/>
              <a:t>Auch im Bereich von Polizei, </a:t>
            </a:r>
            <a:r>
              <a:rPr lang="de-DE" b="1" dirty="0" smtClean="0"/>
              <a:t>Justizvollzug</a:t>
            </a:r>
            <a:r>
              <a:rPr lang="de-DE" dirty="0" smtClean="0"/>
              <a:t> &amp; </a:t>
            </a:r>
            <a:r>
              <a:rPr lang="de-DE" b="1" dirty="0" smtClean="0"/>
              <a:t>Feuerwehr</a:t>
            </a:r>
            <a:r>
              <a:rPr lang="de-DE" dirty="0" smtClean="0"/>
              <a:t> kann die Versetzung in Ruhestand hinausgeschoben werden (§§ 112 Abs. 6; 113 Satz 1; 114 Satz 1HBG):</a:t>
            </a:r>
          </a:p>
          <a:p>
            <a:pPr>
              <a:lnSpc>
                <a:spcPct val="150000"/>
              </a:lnSpc>
              <a:buFont typeface="Wingdings 3" pitchFamily="18" charset="2"/>
              <a:buBlip>
                <a:blip r:embed="rId3"/>
              </a:buBlip>
            </a:pPr>
            <a:r>
              <a:rPr lang="de-DE" dirty="0" smtClean="0"/>
              <a:t>„w</a:t>
            </a:r>
            <a:r>
              <a:rPr lang="de-DE" i="1" dirty="0" smtClean="0"/>
              <a:t>enn es im dienstlichen Interesse liegt</a:t>
            </a:r>
            <a:r>
              <a:rPr lang="de-DE" dirty="0" smtClean="0"/>
              <a:t>“</a:t>
            </a:r>
          </a:p>
          <a:p>
            <a:pPr>
              <a:lnSpc>
                <a:spcPct val="150000"/>
              </a:lnSpc>
              <a:buFont typeface="Wingdings 3" pitchFamily="18" charset="2"/>
              <a:buBlip>
                <a:blip r:embed="rId3"/>
              </a:buBlip>
            </a:pPr>
            <a:r>
              <a:rPr lang="de-DE" dirty="0" smtClean="0"/>
              <a:t>auf eigenen Antrag oder mit Zustimmung des Betroffenen,</a:t>
            </a:r>
          </a:p>
          <a:p>
            <a:pPr>
              <a:lnSpc>
                <a:spcPct val="150000"/>
              </a:lnSpc>
              <a:buFont typeface="Wingdings 3" pitchFamily="18" charset="2"/>
              <a:buBlip>
                <a:blip r:embed="rId3"/>
              </a:buBlip>
            </a:pPr>
            <a:r>
              <a:rPr lang="de-DE" dirty="0" smtClean="0"/>
              <a:t>maximal bis zum vollendeten 64. Lebensjahr</a:t>
            </a:r>
          </a:p>
        </p:txBody>
      </p:sp>
      <p:sp>
        <p:nvSpPr>
          <p:cNvPr id="3" name="Titel 2"/>
          <p:cNvSpPr>
            <a:spLocks noGrp="1"/>
          </p:cNvSpPr>
          <p:nvPr>
            <p:ph type="title"/>
          </p:nvPr>
        </p:nvSpPr>
        <p:spPr/>
        <p:txBody>
          <a:bodyPr/>
          <a:lstStyle/>
          <a:p>
            <a:pPr>
              <a:defRPr/>
            </a:pPr>
            <a:r>
              <a:rPr lang="de-DE" sz="2800" dirty="0" smtClean="0">
                <a:latin typeface="Calibri" pitchFamily="34" charset="0"/>
              </a:rPr>
              <a:t>Altersgrenzen für Polizei, Justizvollzug &amp; Feuerwehr</a:t>
            </a:r>
            <a:br>
              <a:rPr lang="de-DE" sz="2800" dirty="0" smtClean="0">
                <a:latin typeface="Calibri" pitchFamily="34" charset="0"/>
              </a:rPr>
            </a:br>
            <a:r>
              <a:rPr lang="de-DE" sz="2800" dirty="0" smtClean="0">
                <a:latin typeface="Calibri" pitchFamily="34" charset="0"/>
              </a:rPr>
              <a:t>Übergangs- und Schutzregelungen IV.</a:t>
            </a:r>
            <a:endParaRPr lang="de-DE" sz="2800" dirty="0"/>
          </a:p>
        </p:txBody>
      </p:sp>
      <p:sp>
        <p:nvSpPr>
          <p:cNvPr id="33796"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2C364C7-B5C5-46ED-86AA-9E726FD76A7B}" type="slidenum">
              <a:rPr lang="de-DE" smtClean="0"/>
              <a:pPr/>
              <a:t>45</a:t>
            </a:fld>
            <a:endParaRPr lang="de-DE" smtClean="0"/>
          </a:p>
        </p:txBody>
      </p:sp>
      <p:sp>
        <p:nvSpPr>
          <p:cNvPr id="6" name="Fußzeilenplatzhalter 5"/>
          <p:cNvSpPr>
            <a:spLocks noGrp="1" noChangeArrowheads="1"/>
          </p:cNvSpPr>
          <p:nvPr>
            <p:ph type="ftr" sz="quarter" idx="11"/>
          </p:nvPr>
        </p:nvSpPr>
        <p:spPr bwMode="auto">
          <a:xfrm>
            <a:off x="1928813" y="6423353"/>
            <a:ext cx="6357937" cy="261610"/>
          </a:xfrm>
          <a:ln>
            <a:miter lim="800000"/>
            <a:headEnd/>
            <a:tailEnd/>
          </a:ln>
        </p:spPr>
        <p:txBody>
          <a:bodyPr wrap="square">
            <a:spAutoFit/>
          </a:bodyPr>
          <a:lstStyle/>
          <a:p>
            <a:pPr>
              <a:defRPr/>
            </a:pPr>
            <a:r>
              <a:rPr lang="de-DE" sz="1100" dirty="0">
                <a:cs typeface="Calibri" pitchFamily="34" charset="0"/>
              </a:rPr>
              <a:t>2</a:t>
            </a:r>
            <a:r>
              <a:rPr lang="de-DE" sz="1100" dirty="0" smtClean="0">
                <a:cs typeface="Calibri" pitchFamily="34" charset="0"/>
              </a:rPr>
              <a:t>. </a:t>
            </a:r>
            <a:r>
              <a:rPr lang="de-DE" sz="1100" dirty="0">
                <a:cs typeface="Calibri" pitchFamily="34" charset="0"/>
              </a:rPr>
              <a:t>DRModG  *  ver.di Landesbezirk Hessen *   Bereich „Beamtinnen &amp; Beamte“</a:t>
            </a:r>
          </a:p>
        </p:txBody>
      </p:sp>
      <p:pic>
        <p:nvPicPr>
          <p:cNvPr id="33798" name="Picture 55" descr="Ver_1rot"/>
          <p:cNvPicPr>
            <a:picLocks noChangeAspect="1" noChangeArrowheads="1"/>
          </p:cNvPicPr>
          <p:nvPr/>
        </p:nvPicPr>
        <p:blipFill>
          <a:blip r:embed="rId4" cstate="print"/>
          <a:srcRect/>
          <a:stretch>
            <a:fillRect/>
          </a:stretch>
        </p:blipFill>
        <p:spPr bwMode="auto">
          <a:xfrm>
            <a:off x="7500938" y="5143500"/>
            <a:ext cx="1004887" cy="1004888"/>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rtlCol="0">
            <a:normAutofit/>
          </a:bodyPr>
          <a:lstStyle/>
          <a:p>
            <a:pPr marL="365760" indent="-256032" eaLnBrk="1" fontAlgn="auto" hangingPunct="1">
              <a:lnSpc>
                <a:spcPct val="150000"/>
              </a:lnSpc>
              <a:spcAft>
                <a:spcPts val="0"/>
              </a:spcAft>
              <a:buFont typeface="Wingdings 3"/>
              <a:buBlip>
                <a:blip r:embed="rId2"/>
              </a:buBlip>
              <a:defRPr/>
            </a:pPr>
            <a:r>
              <a:rPr lang="de-DE" sz="2000" b="1" dirty="0" smtClean="0"/>
              <a:t>Trotz der schrittweisen Verlängerung der Altersgrenze auch in diesem Bereich (vom 60. auf das 62. Lebensjahr) gibt es eine weitere Ausnahmeregelung (§§ 112 Abs. 3; 113 Satz 1; 114 Satz 2 HBG),</a:t>
            </a:r>
          </a:p>
          <a:p>
            <a:pPr marL="365760" indent="-256032" eaLnBrk="1" fontAlgn="auto" hangingPunct="1">
              <a:lnSpc>
                <a:spcPct val="150000"/>
              </a:lnSpc>
              <a:spcAft>
                <a:spcPts val="0"/>
              </a:spcAft>
              <a:buFont typeface="Wingdings 3"/>
              <a:buBlip>
                <a:blip r:embed="rId2"/>
              </a:buBlip>
              <a:defRPr/>
            </a:pPr>
            <a:r>
              <a:rPr lang="de-DE" sz="2000" b="1" dirty="0" smtClean="0"/>
              <a:t>sie umfasst diejenigen, die Schicht- oder Wechselschichtdienst geleistet haben:</a:t>
            </a:r>
          </a:p>
          <a:p>
            <a:pPr marL="621792" lvl="1" eaLnBrk="1" fontAlgn="auto" hangingPunct="1">
              <a:lnSpc>
                <a:spcPct val="150000"/>
              </a:lnSpc>
              <a:spcBef>
                <a:spcPts val="324"/>
              </a:spcBef>
              <a:spcAft>
                <a:spcPts val="0"/>
              </a:spcAft>
              <a:buClr>
                <a:schemeClr val="tx2">
                  <a:lumMod val="75000"/>
                </a:schemeClr>
              </a:buClr>
              <a:buFont typeface="Wingdings" pitchFamily="2" charset="2"/>
              <a:buChar char="Ø"/>
              <a:defRPr/>
            </a:pPr>
            <a:r>
              <a:rPr lang="de-DE" sz="1600" dirty="0" smtClean="0"/>
              <a:t>Wer 20 Jahre lang diesen Dienst geleistet hat, tritt 24 Monate,</a:t>
            </a:r>
          </a:p>
          <a:p>
            <a:pPr marL="621792" lvl="1" eaLnBrk="1" fontAlgn="auto" hangingPunct="1">
              <a:lnSpc>
                <a:spcPct val="150000"/>
              </a:lnSpc>
              <a:spcBef>
                <a:spcPts val="324"/>
              </a:spcBef>
              <a:spcAft>
                <a:spcPts val="0"/>
              </a:spcAft>
              <a:buClr>
                <a:schemeClr val="tx2">
                  <a:lumMod val="75000"/>
                </a:schemeClr>
              </a:buClr>
              <a:buFont typeface="Wingdings" pitchFamily="2" charset="2"/>
              <a:buChar char="Ø"/>
              <a:defRPr/>
            </a:pPr>
            <a:r>
              <a:rPr lang="de-DE" sz="1600" dirty="0" smtClean="0"/>
              <a:t>Wer 15 Jahre lang diesen Dienst geleistet hat, tritt 18 Monate und</a:t>
            </a:r>
          </a:p>
          <a:p>
            <a:pPr marL="621792" lvl="1" eaLnBrk="1" fontAlgn="auto" hangingPunct="1">
              <a:lnSpc>
                <a:spcPct val="150000"/>
              </a:lnSpc>
              <a:spcBef>
                <a:spcPts val="324"/>
              </a:spcBef>
              <a:spcAft>
                <a:spcPts val="0"/>
              </a:spcAft>
              <a:buClr>
                <a:schemeClr val="tx2">
                  <a:lumMod val="75000"/>
                </a:schemeClr>
              </a:buClr>
              <a:buFont typeface="Wingdings" pitchFamily="2" charset="2"/>
              <a:buChar char="Ø"/>
              <a:defRPr/>
            </a:pPr>
            <a:r>
              <a:rPr lang="de-DE" sz="1600" dirty="0" smtClean="0"/>
              <a:t>Wer 10 Jahre lang diesen Dienst geleistet hat, tritt 12 Monate</a:t>
            </a:r>
          </a:p>
          <a:p>
            <a:pPr marL="360000" lvl="1" indent="0" eaLnBrk="1" fontAlgn="auto" hangingPunct="1">
              <a:lnSpc>
                <a:spcPct val="150000"/>
              </a:lnSpc>
              <a:spcBef>
                <a:spcPts val="324"/>
              </a:spcBef>
              <a:spcAft>
                <a:spcPts val="0"/>
              </a:spcAft>
              <a:buFont typeface="Verdana"/>
              <a:buNone/>
              <a:defRPr/>
            </a:pPr>
            <a:r>
              <a:rPr lang="de-DE" sz="1600" dirty="0" smtClean="0"/>
              <a:t>vor Erreichen der jeweils für ihn geltenden Altersgrenze, frühestens jedoch mit dem Ende des Monats, in dem das 60. Lebensjahr vollendet wird, in den Ruhestand.</a:t>
            </a:r>
          </a:p>
          <a:p>
            <a:pPr marL="365760" indent="-256032" eaLnBrk="1" fontAlgn="auto" hangingPunct="1">
              <a:lnSpc>
                <a:spcPct val="150000"/>
              </a:lnSpc>
              <a:spcAft>
                <a:spcPts val="0"/>
              </a:spcAft>
              <a:buFont typeface="Arial" pitchFamily="34" charset="0"/>
              <a:buChar char="•"/>
              <a:defRPr/>
            </a:pPr>
            <a:endParaRPr lang="de-DE" sz="2000" dirty="0" smtClean="0"/>
          </a:p>
        </p:txBody>
      </p:sp>
      <p:sp>
        <p:nvSpPr>
          <p:cNvPr id="3686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7099029-529E-4210-922C-5EF47B72E93A}" type="slidenum">
              <a:rPr lang="de-DE" smtClean="0"/>
              <a:pPr/>
              <a:t>46</a:t>
            </a:fld>
            <a:endParaRPr lang="de-DE" smtClean="0"/>
          </a:p>
        </p:txBody>
      </p:sp>
      <p:sp>
        <p:nvSpPr>
          <p:cNvPr id="20482" name="Titel 1"/>
          <p:cNvSpPr>
            <a:spLocks noGrp="1"/>
          </p:cNvSpPr>
          <p:nvPr>
            <p:ph type="title"/>
          </p:nvPr>
        </p:nvSpPr>
        <p:spPr/>
        <p:txBody>
          <a:bodyPr>
            <a:normAutofit fontScale="90000"/>
          </a:bodyPr>
          <a:lstStyle/>
          <a:p>
            <a:pPr eaLnBrk="1" fontAlgn="auto" hangingPunct="1">
              <a:spcAft>
                <a:spcPts val="0"/>
              </a:spcAft>
              <a:defRPr/>
            </a:pPr>
            <a:r>
              <a:rPr lang="de-DE" sz="2800" dirty="0" smtClean="0">
                <a:latin typeface="Calibri" pitchFamily="34" charset="0"/>
              </a:rPr>
              <a:t>Altersgrenzen für Polizei, Justizvollzug &amp; Feuerwehr</a:t>
            </a:r>
            <a:br>
              <a:rPr lang="de-DE" sz="2800" dirty="0" smtClean="0">
                <a:latin typeface="Calibri" pitchFamily="34" charset="0"/>
              </a:rPr>
            </a:br>
            <a:r>
              <a:rPr lang="de-DE" sz="2800" dirty="0" smtClean="0">
                <a:latin typeface="Calibri" pitchFamily="34" charset="0"/>
              </a:rPr>
              <a:t>Übergangs- und Schutzregelungen V.</a:t>
            </a:r>
            <a:r>
              <a:rPr lang="de-DE" sz="2000" dirty="0" smtClean="0"/>
              <a:t/>
            </a:r>
            <a:br>
              <a:rPr lang="de-DE" sz="2000" dirty="0" smtClean="0"/>
            </a:br>
            <a:endParaRPr lang="de-DE" sz="2000" dirty="0" smtClean="0"/>
          </a:p>
        </p:txBody>
      </p:sp>
      <p:sp>
        <p:nvSpPr>
          <p:cNvPr id="3686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36870" name="Picture 55" descr="Ver_1rot"/>
          <p:cNvPicPr>
            <a:picLocks noChangeAspect="1" noChangeArrowheads="1"/>
          </p:cNvPicPr>
          <p:nvPr/>
        </p:nvPicPr>
        <p:blipFill>
          <a:blip r:embed="rId3" cstate="print"/>
          <a:srcRect/>
          <a:stretch>
            <a:fillRect/>
          </a:stretch>
        </p:blipFill>
        <p:spPr bwMode="auto">
          <a:xfrm>
            <a:off x="357188" y="428625"/>
            <a:ext cx="790575" cy="7905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fontScale="77500" lnSpcReduction="20000"/>
          </a:bodyPr>
          <a:lstStyle/>
          <a:p>
            <a:pPr marL="365760" indent="-256032" eaLnBrk="1" fontAlgn="auto" hangingPunct="1">
              <a:lnSpc>
                <a:spcPct val="160000"/>
              </a:lnSpc>
              <a:spcAft>
                <a:spcPts val="0"/>
              </a:spcAft>
              <a:buFont typeface="Wingdings 3"/>
              <a:buBlip>
                <a:blip r:embed="rId2"/>
              </a:buBlip>
              <a:defRPr/>
            </a:pPr>
            <a:r>
              <a:rPr lang="de-DE" sz="2800" dirty="0" smtClean="0"/>
              <a:t>Auf eigenen Antrag kann der Eintritt in den Ruhestand aber auch über das 67. Lebensjahr hinaus verlängert werden. Maximal jedoch bis zum Ende des Monats, in dem das </a:t>
            </a:r>
            <a:r>
              <a:rPr lang="de-DE" sz="2800" b="1" dirty="0" smtClean="0"/>
              <a:t>70. Lebensjahr</a:t>
            </a:r>
            <a:r>
              <a:rPr lang="de-DE" sz="2800" dirty="0" smtClean="0"/>
              <a:t> (bislang 68. Lebensjahr) vollendet wird (§ 34 Abs. 1 Satz 1 HBG). </a:t>
            </a:r>
          </a:p>
          <a:p>
            <a:pPr marL="365760" indent="-256032" eaLnBrk="1" fontAlgn="auto" hangingPunct="1">
              <a:lnSpc>
                <a:spcPct val="160000"/>
              </a:lnSpc>
              <a:spcAft>
                <a:spcPts val="0"/>
              </a:spcAft>
              <a:buFont typeface="Wingdings 3"/>
              <a:buBlip>
                <a:blip r:embed="rId2"/>
              </a:buBlip>
              <a:defRPr/>
            </a:pPr>
            <a:r>
              <a:rPr lang="de-DE" sz="2800" dirty="0" smtClean="0"/>
              <a:t>Auch die Zeit von 65 bis 70 wird mit 1,79375 % (seit dem 01.01.2003) der ruhegehaltfähigen Dienstbezüge bemessen. Eine höhere Steigerung ist nicht möglich.</a:t>
            </a:r>
          </a:p>
          <a:p>
            <a:pPr marL="365760" indent="-256032" eaLnBrk="1" fontAlgn="auto" hangingPunct="1">
              <a:lnSpc>
                <a:spcPct val="160000"/>
              </a:lnSpc>
              <a:spcAft>
                <a:spcPts val="0"/>
              </a:spcAft>
              <a:buFont typeface="Wingdings 3"/>
              <a:buBlip>
                <a:blip r:embed="rId2"/>
              </a:buBlip>
              <a:defRPr/>
            </a:pPr>
            <a:r>
              <a:rPr lang="de-DE" sz="2800" dirty="0" smtClean="0"/>
              <a:t>Auch der maximale Ruhegehaltsatz von 71,75 % wird deshalb nicht erhöht.</a:t>
            </a:r>
          </a:p>
          <a:p>
            <a:pPr marL="365760" indent="-256032" eaLnBrk="1" fontAlgn="auto" hangingPunct="1">
              <a:spcAft>
                <a:spcPts val="0"/>
              </a:spcAft>
              <a:buFont typeface="Arial" charset="0"/>
              <a:buNone/>
              <a:defRPr/>
            </a:pPr>
            <a:endParaRPr lang="de-DE" dirty="0" smtClean="0"/>
          </a:p>
        </p:txBody>
      </p:sp>
      <p:sp>
        <p:nvSpPr>
          <p:cNvPr id="3789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5B3805B-D6FB-4C09-9D57-17A49458DE6A}" type="slidenum">
              <a:rPr lang="de-DE" smtClean="0"/>
              <a:pPr/>
              <a:t>47</a:t>
            </a:fld>
            <a:endParaRPr lang="de-DE" smtClean="0"/>
          </a:p>
        </p:txBody>
      </p:sp>
      <p:sp>
        <p:nvSpPr>
          <p:cNvPr id="21506" name="Titel 1"/>
          <p:cNvSpPr>
            <a:spLocks noGrp="1"/>
          </p:cNvSpPr>
          <p:nvPr>
            <p:ph type="title"/>
          </p:nvPr>
        </p:nvSpPr>
        <p:spPr>
          <a:xfrm>
            <a:off x="457200" y="274638"/>
            <a:ext cx="8229600" cy="922337"/>
          </a:xfrm>
        </p:spPr>
        <p:txBody>
          <a:bodyPr/>
          <a:lstStyle/>
          <a:p>
            <a:pPr eaLnBrk="1" fontAlgn="auto" hangingPunct="1">
              <a:spcAft>
                <a:spcPts val="0"/>
              </a:spcAft>
              <a:defRPr/>
            </a:pPr>
            <a:r>
              <a:rPr lang="de-DE" sz="4000" dirty="0" smtClean="0">
                <a:latin typeface="Calibri" pitchFamily="34" charset="0"/>
              </a:rPr>
              <a:t>Arbeiten bis zum 70.</a:t>
            </a:r>
          </a:p>
        </p:txBody>
      </p:sp>
      <p:sp>
        <p:nvSpPr>
          <p:cNvPr id="3789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37894" name="Picture 55" descr="Ver_1rot"/>
          <p:cNvPicPr>
            <a:picLocks noChangeAspect="1" noChangeArrowheads="1"/>
          </p:cNvPicPr>
          <p:nvPr/>
        </p:nvPicPr>
        <p:blipFill>
          <a:blip r:embed="rId3" cstate="print"/>
          <a:srcRect/>
          <a:stretch>
            <a:fillRect/>
          </a:stretch>
        </p:blipFill>
        <p:spPr bwMode="auto">
          <a:xfrm>
            <a:off x="785813" y="357188"/>
            <a:ext cx="790575" cy="7905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457200" y="1481138"/>
          <a:ext cx="8229600" cy="4663440"/>
        </p:xfrm>
        <a:graphic>
          <a:graphicData uri="http://schemas.openxmlformats.org/drawingml/2006/table">
            <a:tbl>
              <a:tblPr firstRow="1" bandRow="1">
                <a:tableStyleId>{5C22544A-7EE6-4342-B048-85BDC9FD1C3A}</a:tableStyleId>
              </a:tblPr>
              <a:tblGrid>
                <a:gridCol w="614338"/>
                <a:gridCol w="3000396"/>
                <a:gridCol w="1071570"/>
                <a:gridCol w="1071570"/>
                <a:gridCol w="2471726"/>
              </a:tblGrid>
              <a:tr h="370840">
                <a:tc>
                  <a:txBody>
                    <a:bodyPr/>
                    <a:lstStyle/>
                    <a:p>
                      <a:pPr algn="ctr"/>
                      <a:r>
                        <a:rPr lang="de-DE" sz="1800" dirty="0" smtClean="0">
                          <a:latin typeface="Calibri" pitchFamily="34" charset="0"/>
                        </a:rPr>
                        <a:t>Nr.</a:t>
                      </a:r>
                      <a:endParaRPr lang="de-DE" sz="1800" dirty="0">
                        <a:latin typeface="Calibri" pitchFamily="34" charset="0"/>
                      </a:endParaRPr>
                    </a:p>
                  </a:txBody>
                  <a:tcPr/>
                </a:tc>
                <a:tc>
                  <a:txBody>
                    <a:bodyPr/>
                    <a:lstStyle/>
                    <a:p>
                      <a:pPr algn="ctr"/>
                      <a:r>
                        <a:rPr lang="de-DE" sz="1800" dirty="0" smtClean="0">
                          <a:latin typeface="Calibri" pitchFamily="34" charset="0"/>
                        </a:rPr>
                        <a:t>Eintritt in den Ruhestand</a:t>
                      </a:r>
                      <a:endParaRPr lang="de-DE" sz="1800" dirty="0">
                        <a:latin typeface="Calibri" pitchFamily="34" charset="0"/>
                      </a:endParaRPr>
                    </a:p>
                  </a:txBody>
                  <a:tcPr/>
                </a:tc>
                <a:tc>
                  <a:txBody>
                    <a:bodyPr/>
                    <a:lstStyle/>
                    <a:p>
                      <a:pPr algn="ctr"/>
                      <a:r>
                        <a:rPr lang="de-DE" sz="1800" dirty="0" smtClean="0">
                          <a:latin typeface="Calibri" pitchFamily="34" charset="0"/>
                        </a:rPr>
                        <a:t>Kürzung pro Jahr</a:t>
                      </a:r>
                      <a:endParaRPr lang="de-DE" sz="1800" dirty="0">
                        <a:latin typeface="Calibri" pitchFamily="34" charset="0"/>
                      </a:endParaRPr>
                    </a:p>
                  </a:txBody>
                  <a:tcPr/>
                </a:tc>
                <a:tc>
                  <a:txBody>
                    <a:bodyPr/>
                    <a:lstStyle/>
                    <a:p>
                      <a:pPr algn="ctr"/>
                      <a:r>
                        <a:rPr lang="de-DE" sz="1800" dirty="0" smtClean="0">
                          <a:latin typeface="Calibri" pitchFamily="34" charset="0"/>
                        </a:rPr>
                        <a:t>Maximal</a:t>
                      </a:r>
                      <a:endParaRPr lang="de-DE" sz="1800" dirty="0">
                        <a:latin typeface="Calibri" pitchFamily="34" charset="0"/>
                      </a:endParaRPr>
                    </a:p>
                  </a:txBody>
                  <a:tcPr anchor="ctr"/>
                </a:tc>
                <a:tc>
                  <a:txBody>
                    <a:bodyPr/>
                    <a:lstStyle/>
                    <a:p>
                      <a:pPr algn="ctr"/>
                      <a:r>
                        <a:rPr lang="de-DE" sz="1800" dirty="0" smtClean="0">
                          <a:latin typeface="Calibri" pitchFamily="34" charset="0"/>
                        </a:rPr>
                        <a:t>Fundstelle</a:t>
                      </a:r>
                      <a:endParaRPr lang="de-DE" sz="1800" dirty="0">
                        <a:latin typeface="Calibri" pitchFamily="34" charset="0"/>
                      </a:endParaRPr>
                    </a:p>
                  </a:txBody>
                  <a:tcPr/>
                </a:tc>
              </a:tr>
              <a:tr h="370840">
                <a:tc>
                  <a:txBody>
                    <a:bodyPr/>
                    <a:lstStyle/>
                    <a:p>
                      <a:pPr algn="ctr"/>
                      <a:r>
                        <a:rPr lang="de-DE" sz="1800" dirty="0" smtClean="0">
                          <a:latin typeface="Calibri" pitchFamily="34" charset="0"/>
                        </a:rPr>
                        <a:t>01.</a:t>
                      </a:r>
                      <a:endParaRPr lang="de-DE" sz="1800" dirty="0">
                        <a:latin typeface="Calibri" pitchFamily="34" charset="0"/>
                      </a:endParaRPr>
                    </a:p>
                  </a:txBody>
                  <a:tcPr/>
                </a:tc>
                <a:tc>
                  <a:txBody>
                    <a:bodyPr/>
                    <a:lstStyle/>
                    <a:p>
                      <a:pPr algn="l"/>
                      <a:r>
                        <a:rPr lang="de-DE" sz="1800" dirty="0" smtClean="0">
                          <a:latin typeface="Calibri" pitchFamily="34" charset="0"/>
                        </a:rPr>
                        <a:t>Schwerbehinderte, die vor Vollendung des 65. Lebensjahres auf eigenen Antrag ab Vollendung des 60. Lebensjahres in</a:t>
                      </a:r>
                      <a:r>
                        <a:rPr lang="de-DE" sz="1800" baseline="0" dirty="0" smtClean="0">
                          <a:latin typeface="Calibri" pitchFamily="34" charset="0"/>
                        </a:rPr>
                        <a:t> den Ruhestand versetzt werden.</a:t>
                      </a:r>
                      <a:endParaRPr lang="de-DE" sz="1800" dirty="0">
                        <a:latin typeface="Calibri" pitchFamily="34" charset="0"/>
                      </a:endParaRPr>
                    </a:p>
                  </a:txBody>
                  <a:tcPr/>
                </a:tc>
                <a:tc>
                  <a:txBody>
                    <a:bodyPr/>
                    <a:lstStyle/>
                    <a:p>
                      <a:pPr algn="ctr"/>
                      <a:r>
                        <a:rPr lang="de-DE" sz="1800" dirty="0" smtClean="0">
                          <a:latin typeface="Calibri" pitchFamily="34" charset="0"/>
                        </a:rPr>
                        <a:t>3,6 %</a:t>
                      </a:r>
                      <a:endParaRPr lang="de-DE" sz="1800" dirty="0">
                        <a:latin typeface="Calibri" pitchFamily="34" charset="0"/>
                      </a:endParaRPr>
                    </a:p>
                  </a:txBody>
                  <a:tcPr anchor="ctr"/>
                </a:tc>
                <a:tc>
                  <a:txBody>
                    <a:bodyPr/>
                    <a:lstStyle/>
                    <a:p>
                      <a:pPr algn="ctr"/>
                      <a:r>
                        <a:rPr lang="de-DE" sz="1800" dirty="0" smtClean="0">
                          <a:latin typeface="Calibri" pitchFamily="34" charset="0"/>
                        </a:rPr>
                        <a:t>10,8 %</a:t>
                      </a:r>
                      <a:endParaRPr lang="de-DE" sz="1800" dirty="0">
                        <a:latin typeface="Calibri" pitchFamily="34" charset="0"/>
                      </a:endParaRPr>
                    </a:p>
                  </a:txBody>
                  <a:tcPr anchor="ctr"/>
                </a:tc>
                <a:tc>
                  <a:txBody>
                    <a:bodyPr/>
                    <a:lstStyle/>
                    <a:p>
                      <a:pPr algn="ctr"/>
                      <a:r>
                        <a:rPr lang="de-DE" sz="1800" dirty="0" smtClean="0">
                          <a:latin typeface="Calibri" pitchFamily="34" charset="0"/>
                        </a:rPr>
                        <a:t>§ 14 Abs. 3 Satz 1 Nr. 1 </a:t>
                      </a:r>
                      <a:r>
                        <a:rPr lang="de-DE" sz="1800" dirty="0" err="1" smtClean="0">
                          <a:latin typeface="Calibri" pitchFamily="34" charset="0"/>
                        </a:rPr>
                        <a:t>HBeamtVG</a:t>
                      </a:r>
                      <a:endParaRPr lang="de-DE" sz="1800" dirty="0">
                        <a:latin typeface="Calibri" pitchFamily="34" charset="0"/>
                      </a:endParaRPr>
                    </a:p>
                  </a:txBody>
                  <a:tcPr/>
                </a:tc>
              </a:tr>
              <a:tr h="370840">
                <a:tc>
                  <a:txBody>
                    <a:bodyPr/>
                    <a:lstStyle/>
                    <a:p>
                      <a:pPr algn="ctr"/>
                      <a:r>
                        <a:rPr lang="de-DE" sz="1800" dirty="0" smtClean="0">
                          <a:latin typeface="Calibri" pitchFamily="34" charset="0"/>
                        </a:rPr>
                        <a:t>02.</a:t>
                      </a:r>
                      <a:endParaRPr lang="de-DE" sz="1800" dirty="0">
                        <a:latin typeface="Calibri" pitchFamily="34" charset="0"/>
                      </a:endParaRPr>
                    </a:p>
                  </a:txBody>
                  <a:tcPr/>
                </a:tc>
                <a:tc>
                  <a:txBody>
                    <a:bodyPr/>
                    <a:lstStyle/>
                    <a:p>
                      <a:pPr algn="l"/>
                      <a:r>
                        <a:rPr lang="de-DE" sz="1800" dirty="0" smtClean="0">
                          <a:latin typeface="Calibri" pitchFamily="34" charset="0"/>
                        </a:rPr>
                        <a:t>Auf eigenen Antrag ohne Schwerbehinderung ab dem 62. Lebensjahr</a:t>
                      </a:r>
                      <a:endParaRPr lang="de-DE" sz="1800" dirty="0">
                        <a:latin typeface="Calibri" pitchFamily="34" charset="0"/>
                      </a:endParaRPr>
                    </a:p>
                  </a:txBody>
                  <a:tcPr/>
                </a:tc>
                <a:tc>
                  <a:txBody>
                    <a:bodyPr/>
                    <a:lstStyle/>
                    <a:p>
                      <a:pPr algn="ctr"/>
                      <a:r>
                        <a:rPr lang="de-DE" sz="1800" dirty="0" smtClean="0">
                          <a:latin typeface="Calibri" pitchFamily="34" charset="0"/>
                        </a:rPr>
                        <a:t>3,6 %</a:t>
                      </a:r>
                      <a:endParaRPr lang="de-DE" sz="1800" dirty="0">
                        <a:latin typeface="Calibri" pitchFamily="34" charset="0"/>
                      </a:endParaRPr>
                    </a:p>
                  </a:txBody>
                  <a:tcPr anchor="ctr"/>
                </a:tc>
                <a:tc>
                  <a:txBody>
                    <a:bodyPr/>
                    <a:lstStyle/>
                    <a:p>
                      <a:pPr algn="ctr"/>
                      <a:r>
                        <a:rPr lang="de-DE" sz="1800" dirty="0" smtClean="0">
                          <a:latin typeface="Calibri" pitchFamily="34" charset="0"/>
                        </a:rPr>
                        <a:t>18 %</a:t>
                      </a:r>
                      <a:endParaRPr lang="de-DE" sz="1800" dirty="0">
                        <a:latin typeface="Calibri" pitchFamily="34" charset="0"/>
                      </a:endParaRPr>
                    </a:p>
                  </a:txBody>
                  <a:tcPr anchor="ctr"/>
                </a:tc>
                <a:tc>
                  <a:txBody>
                    <a:bodyPr/>
                    <a:lstStyle/>
                    <a:p>
                      <a:pPr algn="l"/>
                      <a:r>
                        <a:rPr lang="de-DE" sz="1800" dirty="0" smtClean="0">
                          <a:latin typeface="Calibri" pitchFamily="34" charset="0"/>
                        </a:rPr>
                        <a:t>§ 14 Abs.</a:t>
                      </a:r>
                      <a:r>
                        <a:rPr lang="de-DE" sz="1800" baseline="0" dirty="0" smtClean="0">
                          <a:latin typeface="Calibri" pitchFamily="34" charset="0"/>
                        </a:rPr>
                        <a:t> 3 Satz 1 Nr. 2 </a:t>
                      </a:r>
                      <a:r>
                        <a:rPr lang="de-DE" sz="1800" baseline="0" dirty="0" err="1" smtClean="0">
                          <a:latin typeface="Calibri" pitchFamily="34" charset="0"/>
                        </a:rPr>
                        <a:t>HBeamtVG</a:t>
                      </a:r>
                      <a:r>
                        <a:rPr lang="de-DE" sz="1800" baseline="0" dirty="0" smtClean="0">
                          <a:latin typeface="Calibri" pitchFamily="34" charset="0"/>
                        </a:rPr>
                        <a:t>. Die Summe ergibt sich daraus, dass die Regelaltersgrenze 67 Jahre ist. Wer mit 62 Jahren geht, zieht die Pension um 5 Jahre vor (3,6 % x 5 Jahre = 18 %).</a:t>
                      </a:r>
                      <a:endParaRPr lang="de-DE" sz="1800" dirty="0">
                        <a:latin typeface="Calibri" pitchFamily="34" charset="0"/>
                      </a:endParaRPr>
                    </a:p>
                  </a:txBody>
                  <a:tcPr/>
                </a:tc>
              </a:tr>
            </a:tbl>
          </a:graphicData>
        </a:graphic>
      </p:graphicFrame>
      <p:sp>
        <p:nvSpPr>
          <p:cNvPr id="38940"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8A73678-60D5-4F79-83B4-2707EB85BE6B}" type="slidenum">
              <a:rPr lang="de-DE" smtClean="0"/>
              <a:pPr/>
              <a:t>48</a:t>
            </a:fld>
            <a:endParaRPr lang="de-DE" smtClean="0"/>
          </a:p>
        </p:txBody>
      </p:sp>
      <p:sp>
        <p:nvSpPr>
          <p:cNvPr id="22530" name="Titel 1"/>
          <p:cNvSpPr>
            <a:spLocks noGrp="1"/>
          </p:cNvSpPr>
          <p:nvPr>
            <p:ph type="title"/>
          </p:nvPr>
        </p:nvSpPr>
        <p:spPr/>
        <p:txBody>
          <a:bodyPr/>
          <a:lstStyle/>
          <a:p>
            <a:pPr eaLnBrk="1" fontAlgn="auto" hangingPunct="1">
              <a:spcAft>
                <a:spcPts val="0"/>
              </a:spcAft>
              <a:defRPr/>
            </a:pPr>
            <a:r>
              <a:rPr lang="de-DE" sz="2400" dirty="0" smtClean="0">
                <a:latin typeface="Calibri" pitchFamily="34" charset="0"/>
              </a:rPr>
              <a:t>Versorgungsabschläge &amp; Begrenzungen I.</a:t>
            </a:r>
            <a:br>
              <a:rPr lang="de-DE" sz="2400" dirty="0" smtClean="0">
                <a:latin typeface="Calibri" pitchFamily="34" charset="0"/>
              </a:rPr>
            </a:br>
            <a:r>
              <a:rPr lang="de-DE" sz="2400" dirty="0" smtClean="0">
                <a:latin typeface="Calibri" pitchFamily="34" charset="0"/>
              </a:rPr>
              <a:t>§ 14 Abs. 3 </a:t>
            </a:r>
            <a:r>
              <a:rPr lang="de-DE" sz="2400" dirty="0" err="1" smtClean="0">
                <a:latin typeface="Calibri" pitchFamily="34" charset="0"/>
              </a:rPr>
              <a:t>HBeamtVG</a:t>
            </a:r>
            <a:endParaRPr lang="de-DE" sz="2400" dirty="0" smtClean="0">
              <a:latin typeface="Calibri" pitchFamily="34" charset="0"/>
            </a:endParaRPr>
          </a:p>
        </p:txBody>
      </p:sp>
      <p:pic>
        <p:nvPicPr>
          <p:cNvPr id="38942" name="Picture 55" descr="Ver_1rot"/>
          <p:cNvPicPr>
            <a:picLocks noChangeAspect="1" noChangeArrowheads="1"/>
          </p:cNvPicPr>
          <p:nvPr/>
        </p:nvPicPr>
        <p:blipFill>
          <a:blip r:embed="rId2" cstate="print"/>
          <a:srcRect/>
          <a:stretch>
            <a:fillRect/>
          </a:stretch>
        </p:blipFill>
        <p:spPr bwMode="auto">
          <a:xfrm>
            <a:off x="357188" y="5643563"/>
            <a:ext cx="933450" cy="933450"/>
          </a:xfrm>
          <a:prstGeom prst="rect">
            <a:avLst/>
          </a:prstGeom>
          <a:noFill/>
          <a:ln w="9525">
            <a:noFill/>
            <a:miter lim="800000"/>
            <a:headEnd/>
            <a:tailEnd/>
          </a:ln>
        </p:spPr>
      </p:pic>
      <p:sp>
        <p:nvSpPr>
          <p:cNvPr id="38943" name="Rechteck 7"/>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428625" y="1714500"/>
          <a:ext cx="8229600" cy="4053840"/>
        </p:xfrm>
        <a:graphic>
          <a:graphicData uri="http://schemas.openxmlformats.org/drawingml/2006/table">
            <a:tbl>
              <a:tblPr firstRow="1" bandRow="1">
                <a:tableStyleId>{5C22544A-7EE6-4342-B048-85BDC9FD1C3A}</a:tableStyleId>
              </a:tblPr>
              <a:tblGrid>
                <a:gridCol w="542900"/>
                <a:gridCol w="3214710"/>
                <a:gridCol w="1071570"/>
                <a:gridCol w="1285884"/>
                <a:gridCol w="2114536"/>
              </a:tblGrid>
              <a:tr h="370840">
                <a:tc>
                  <a:txBody>
                    <a:bodyPr/>
                    <a:lstStyle/>
                    <a:p>
                      <a:pPr algn="ctr"/>
                      <a:r>
                        <a:rPr lang="de-DE" sz="1600" dirty="0" smtClean="0"/>
                        <a:t>Nr.</a:t>
                      </a:r>
                      <a:endParaRPr lang="de-DE" sz="1600" dirty="0"/>
                    </a:p>
                  </a:txBody>
                  <a:tcPr/>
                </a:tc>
                <a:tc>
                  <a:txBody>
                    <a:bodyPr/>
                    <a:lstStyle/>
                    <a:p>
                      <a:pPr algn="ctr"/>
                      <a:r>
                        <a:rPr lang="de-DE" sz="1600" dirty="0" smtClean="0"/>
                        <a:t>Eintritt in den Ruhestand</a:t>
                      </a:r>
                      <a:endParaRPr lang="de-DE" sz="1600" dirty="0"/>
                    </a:p>
                  </a:txBody>
                  <a:tcPr/>
                </a:tc>
                <a:tc>
                  <a:txBody>
                    <a:bodyPr/>
                    <a:lstStyle/>
                    <a:p>
                      <a:pPr algn="ctr"/>
                      <a:r>
                        <a:rPr lang="de-DE" sz="1600" dirty="0" smtClean="0"/>
                        <a:t>Kürzung pro Jahr</a:t>
                      </a:r>
                      <a:endParaRPr lang="de-DE" sz="1600" dirty="0"/>
                    </a:p>
                  </a:txBody>
                  <a:tcPr/>
                </a:tc>
                <a:tc>
                  <a:txBody>
                    <a:bodyPr/>
                    <a:lstStyle/>
                    <a:p>
                      <a:pPr algn="ctr"/>
                      <a:r>
                        <a:rPr lang="de-DE" sz="1600" dirty="0" smtClean="0"/>
                        <a:t>Maximal</a:t>
                      </a:r>
                      <a:endParaRPr lang="de-DE" sz="1600" dirty="0"/>
                    </a:p>
                  </a:txBody>
                  <a:tcPr anchor="ctr"/>
                </a:tc>
                <a:tc>
                  <a:txBody>
                    <a:bodyPr/>
                    <a:lstStyle/>
                    <a:p>
                      <a:pPr algn="ctr"/>
                      <a:r>
                        <a:rPr lang="de-DE" sz="1600" dirty="0" smtClean="0"/>
                        <a:t>Fundstelle</a:t>
                      </a:r>
                      <a:endParaRPr lang="de-DE" sz="1600" dirty="0"/>
                    </a:p>
                  </a:txBody>
                  <a:tcPr/>
                </a:tc>
              </a:tr>
              <a:tr h="370840">
                <a:tc>
                  <a:txBody>
                    <a:bodyPr/>
                    <a:lstStyle/>
                    <a:p>
                      <a:pPr algn="ctr"/>
                      <a:r>
                        <a:rPr lang="de-DE" sz="1800" dirty="0" smtClean="0">
                          <a:latin typeface="Calibri" pitchFamily="34" charset="0"/>
                        </a:rPr>
                        <a:t>03.</a:t>
                      </a:r>
                      <a:endParaRPr lang="de-DE" sz="1800" dirty="0">
                        <a:latin typeface="Calibri" pitchFamily="34" charset="0"/>
                      </a:endParaRPr>
                    </a:p>
                  </a:txBody>
                  <a:tcPr/>
                </a:tc>
                <a:tc>
                  <a:txBody>
                    <a:bodyPr/>
                    <a:lstStyle/>
                    <a:p>
                      <a:pPr algn="l"/>
                      <a:r>
                        <a:rPr lang="de-DE" sz="1800" dirty="0" smtClean="0">
                          <a:latin typeface="Calibri" pitchFamily="34" charset="0"/>
                        </a:rPr>
                        <a:t>Beamtinnen und Beamte  im Bereich von Polizei, Justizvollzug</a:t>
                      </a:r>
                      <a:r>
                        <a:rPr lang="de-DE" sz="1800" baseline="0" dirty="0" smtClean="0">
                          <a:latin typeface="Calibri" pitchFamily="34" charset="0"/>
                        </a:rPr>
                        <a:t> und Feuerwehr, die auf eigenen Antrag vor dem 62. Lebensjahr ab Vollendung des 60. Lebensjahres in Pension gehen.</a:t>
                      </a:r>
                      <a:endParaRPr lang="de-DE" sz="1800" dirty="0">
                        <a:latin typeface="Calibri" pitchFamily="34" charset="0"/>
                      </a:endParaRPr>
                    </a:p>
                  </a:txBody>
                  <a:tcPr/>
                </a:tc>
                <a:tc>
                  <a:txBody>
                    <a:bodyPr/>
                    <a:lstStyle/>
                    <a:p>
                      <a:pPr algn="ctr"/>
                      <a:r>
                        <a:rPr lang="de-DE" sz="1800" dirty="0" smtClean="0">
                          <a:latin typeface="Calibri" pitchFamily="34" charset="0"/>
                        </a:rPr>
                        <a:t>3,6 %</a:t>
                      </a:r>
                      <a:endParaRPr lang="de-DE" sz="1800" dirty="0">
                        <a:latin typeface="Calibri" pitchFamily="34" charset="0"/>
                      </a:endParaRPr>
                    </a:p>
                  </a:txBody>
                  <a:tcPr anchor="ctr"/>
                </a:tc>
                <a:tc>
                  <a:txBody>
                    <a:bodyPr/>
                    <a:lstStyle/>
                    <a:p>
                      <a:pPr algn="ctr"/>
                      <a:r>
                        <a:rPr lang="de-DE" sz="1800" dirty="0" smtClean="0">
                          <a:latin typeface="Calibri" pitchFamily="34" charset="0"/>
                        </a:rPr>
                        <a:t>7,2 %</a:t>
                      </a:r>
                      <a:endParaRPr lang="de-DE" sz="1800" dirty="0">
                        <a:latin typeface="Calibri" pitchFamily="34" charset="0"/>
                      </a:endParaRPr>
                    </a:p>
                  </a:txBody>
                  <a:tcPr anchor="ctr"/>
                </a:tc>
                <a:tc>
                  <a:txBody>
                    <a:bodyPr/>
                    <a:lstStyle/>
                    <a:p>
                      <a:pPr algn="ctr"/>
                      <a:r>
                        <a:rPr lang="de-DE" sz="1800" dirty="0" smtClean="0">
                          <a:latin typeface="Calibri" pitchFamily="34" charset="0"/>
                        </a:rPr>
                        <a:t>In</a:t>
                      </a:r>
                      <a:r>
                        <a:rPr lang="de-DE" sz="1800" baseline="0" dirty="0" smtClean="0">
                          <a:latin typeface="Calibri" pitchFamily="34" charset="0"/>
                        </a:rPr>
                        <a:t> diesem Fall wird die Pension um 2 Jahre vorgezogen: 3,6 % x 2 = 7,2 %</a:t>
                      </a:r>
                      <a:endParaRPr lang="de-DE" sz="1800" dirty="0">
                        <a:latin typeface="Calibri" pitchFamily="34" charset="0"/>
                      </a:endParaRPr>
                    </a:p>
                  </a:txBody>
                  <a:tcPr/>
                </a:tc>
              </a:tr>
              <a:tr h="370840">
                <a:tc>
                  <a:txBody>
                    <a:bodyPr/>
                    <a:lstStyle/>
                    <a:p>
                      <a:pPr algn="ctr"/>
                      <a:r>
                        <a:rPr lang="de-DE" sz="1800" dirty="0" smtClean="0">
                          <a:latin typeface="Calibri" pitchFamily="34" charset="0"/>
                        </a:rPr>
                        <a:t>04.</a:t>
                      </a:r>
                      <a:endParaRPr lang="de-DE" sz="1800" dirty="0">
                        <a:latin typeface="Calibri" pitchFamily="34" charset="0"/>
                      </a:endParaRPr>
                    </a:p>
                  </a:txBody>
                  <a:tcPr/>
                </a:tc>
                <a:tc>
                  <a:txBody>
                    <a:bodyPr/>
                    <a:lstStyle/>
                    <a:p>
                      <a:pPr algn="l"/>
                      <a:r>
                        <a:rPr lang="de-DE" sz="1800" dirty="0" smtClean="0">
                          <a:latin typeface="Calibri" pitchFamily="34" charset="0"/>
                        </a:rPr>
                        <a:t>Vor Vollendung des 65. Lebensjahres, wenn die Versetzung in den Ruhestand wegen Dienstunfähigkeit, die nicht auf Dienstunfall</a:t>
                      </a:r>
                      <a:r>
                        <a:rPr lang="de-DE" sz="1800" baseline="0" dirty="0" smtClean="0">
                          <a:latin typeface="Calibri" pitchFamily="34" charset="0"/>
                        </a:rPr>
                        <a:t> beruht, erfolgt.</a:t>
                      </a:r>
                      <a:endParaRPr lang="de-DE" sz="1800" dirty="0">
                        <a:latin typeface="Calibri" pitchFamily="34" charset="0"/>
                      </a:endParaRPr>
                    </a:p>
                  </a:txBody>
                  <a:tcPr/>
                </a:tc>
                <a:tc>
                  <a:txBody>
                    <a:bodyPr/>
                    <a:lstStyle/>
                    <a:p>
                      <a:pPr algn="ctr"/>
                      <a:r>
                        <a:rPr lang="de-DE" sz="1800" dirty="0" smtClean="0">
                          <a:latin typeface="Calibri" pitchFamily="34" charset="0"/>
                        </a:rPr>
                        <a:t>3,6 %</a:t>
                      </a:r>
                      <a:endParaRPr lang="de-DE" sz="1800" dirty="0">
                        <a:latin typeface="Calibri" pitchFamily="34" charset="0"/>
                      </a:endParaRPr>
                    </a:p>
                  </a:txBody>
                  <a:tcPr anchor="ctr"/>
                </a:tc>
                <a:tc>
                  <a:txBody>
                    <a:bodyPr/>
                    <a:lstStyle/>
                    <a:p>
                      <a:pPr algn="ctr"/>
                      <a:r>
                        <a:rPr lang="de-DE" sz="1800" dirty="0" smtClean="0">
                          <a:latin typeface="Calibri" pitchFamily="34" charset="0"/>
                        </a:rPr>
                        <a:t>10,8 %</a:t>
                      </a:r>
                      <a:endParaRPr lang="de-DE" sz="1800" dirty="0">
                        <a:latin typeface="Calibri" pitchFamily="34" charset="0"/>
                      </a:endParaRPr>
                    </a:p>
                  </a:txBody>
                  <a:tcPr anchor="ctr"/>
                </a:tc>
                <a:tc>
                  <a:txBody>
                    <a:bodyPr/>
                    <a:lstStyle/>
                    <a:p>
                      <a:pPr algn="l"/>
                      <a:r>
                        <a:rPr lang="de-DE" sz="1800" dirty="0" smtClean="0">
                          <a:latin typeface="Calibri" pitchFamily="34" charset="0"/>
                        </a:rPr>
                        <a:t>§ 14 Abs. 3 Satz 1 Nr. 3 </a:t>
                      </a:r>
                      <a:r>
                        <a:rPr lang="de-DE" sz="1800" dirty="0" err="1" smtClean="0">
                          <a:latin typeface="Calibri" pitchFamily="34" charset="0"/>
                        </a:rPr>
                        <a:t>HBeamtVG</a:t>
                      </a:r>
                      <a:endParaRPr lang="de-DE" sz="1800" dirty="0">
                        <a:latin typeface="Calibri" pitchFamily="34" charset="0"/>
                      </a:endParaRPr>
                    </a:p>
                  </a:txBody>
                  <a:tcPr/>
                </a:tc>
              </a:tr>
            </a:tbl>
          </a:graphicData>
        </a:graphic>
      </p:graphicFrame>
      <p:sp>
        <p:nvSpPr>
          <p:cNvPr id="39964"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199FDD9-3F06-4E49-B2CA-8F74851EDFDF}" type="slidenum">
              <a:rPr lang="de-DE" smtClean="0"/>
              <a:pPr/>
              <a:t>49</a:t>
            </a:fld>
            <a:endParaRPr lang="de-DE" smtClean="0"/>
          </a:p>
        </p:txBody>
      </p:sp>
      <p:sp>
        <p:nvSpPr>
          <p:cNvPr id="23554" name="Titel 1"/>
          <p:cNvSpPr>
            <a:spLocks noGrp="1"/>
          </p:cNvSpPr>
          <p:nvPr>
            <p:ph type="title"/>
          </p:nvPr>
        </p:nvSpPr>
        <p:spPr/>
        <p:txBody>
          <a:bodyPr/>
          <a:lstStyle/>
          <a:p>
            <a:pPr eaLnBrk="1" fontAlgn="auto" hangingPunct="1">
              <a:spcAft>
                <a:spcPts val="0"/>
              </a:spcAft>
              <a:defRPr/>
            </a:pPr>
            <a:r>
              <a:rPr lang="de-DE" sz="2800" dirty="0" smtClean="0">
                <a:latin typeface="Calibri" pitchFamily="34" charset="0"/>
              </a:rPr>
              <a:t>Versorgungsabschläge &amp; Begrenzungen II.</a:t>
            </a:r>
            <a:br>
              <a:rPr lang="de-DE" sz="2800" dirty="0" smtClean="0">
                <a:latin typeface="Calibri" pitchFamily="34" charset="0"/>
              </a:rPr>
            </a:br>
            <a:r>
              <a:rPr lang="de-DE" sz="2800" dirty="0" smtClean="0">
                <a:latin typeface="Calibri" pitchFamily="34" charset="0"/>
              </a:rPr>
              <a:t>§ 14 Abs. 3 </a:t>
            </a:r>
            <a:r>
              <a:rPr lang="de-DE" sz="2800" dirty="0" err="1" smtClean="0">
                <a:latin typeface="Calibri" pitchFamily="34" charset="0"/>
              </a:rPr>
              <a:t>HBeamtVG</a:t>
            </a:r>
            <a:endParaRPr lang="de-DE" sz="2800" dirty="0" smtClean="0">
              <a:latin typeface="Calibri" pitchFamily="34" charset="0"/>
            </a:endParaRPr>
          </a:p>
        </p:txBody>
      </p:sp>
      <p:sp>
        <p:nvSpPr>
          <p:cNvPr id="39966"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39967" name="Picture 55" descr="Ver_1rot"/>
          <p:cNvPicPr>
            <a:picLocks noChangeAspect="1" noChangeArrowheads="1"/>
          </p:cNvPicPr>
          <p:nvPr/>
        </p:nvPicPr>
        <p:blipFill>
          <a:blip r:embed="rId2" cstate="print"/>
          <a:srcRect/>
          <a:stretch>
            <a:fillRect/>
          </a:stretch>
        </p:blipFill>
        <p:spPr bwMode="auto">
          <a:xfrm>
            <a:off x="428625" y="428625"/>
            <a:ext cx="862013" cy="862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liennummernplatzhalter 2"/>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6F87257-8FAA-44E3-A4C5-B1EC76A538FB}" type="slidenum">
              <a:rPr lang="de-DE" smtClean="0"/>
              <a:pPr/>
              <a:t>5</a:t>
            </a:fld>
            <a:endParaRPr lang="de-DE" smtClean="0"/>
          </a:p>
        </p:txBody>
      </p:sp>
      <p:sp>
        <p:nvSpPr>
          <p:cNvPr id="5" name="Rechteck 4"/>
          <p:cNvSpPr/>
          <p:nvPr/>
        </p:nvSpPr>
        <p:spPr>
          <a:xfrm>
            <a:off x="571500" y="642938"/>
            <a:ext cx="8001000" cy="4732065"/>
          </a:xfrm>
          <a:prstGeom prst="rect">
            <a:avLst/>
          </a:prstGeom>
        </p:spPr>
        <p:txBody>
          <a:bodyPr>
            <a:spAutoFit/>
          </a:bodyPr>
          <a:lstStyle/>
          <a:p>
            <a:pPr marL="620713" lvl="1" indent="-447675" fontAlgn="auto">
              <a:lnSpc>
                <a:spcPct val="140000"/>
              </a:lnSpc>
              <a:spcBef>
                <a:spcPts val="324"/>
              </a:spcBef>
              <a:spcAft>
                <a:spcPts val="0"/>
              </a:spcAft>
              <a:buClr>
                <a:schemeClr val="accent1"/>
              </a:buClr>
              <a:buFontTx/>
              <a:buBlip>
                <a:blip r:embed="rId2"/>
              </a:buBlip>
              <a:defRPr/>
            </a:pPr>
            <a:r>
              <a:rPr lang="de-DE" sz="2100" dirty="0">
                <a:latin typeface="Calibri" pitchFamily="34" charset="0"/>
                <a:cs typeface="+mn-cs"/>
              </a:rPr>
              <a:t>Die Länder verfügen jedoch über die Gesetzgebungskompetenz in Sachen „Laufbahnen, Besoldung und Versorgung“ </a:t>
            </a:r>
            <a:br>
              <a:rPr lang="de-DE" sz="2100" dirty="0">
                <a:latin typeface="Calibri" pitchFamily="34" charset="0"/>
                <a:cs typeface="+mn-cs"/>
              </a:rPr>
            </a:br>
            <a:r>
              <a:rPr lang="de-DE" sz="2100" dirty="0">
                <a:latin typeface="Calibri" pitchFamily="34" charset="0"/>
                <a:cs typeface="+mn-cs"/>
              </a:rPr>
              <a:t>(Art. 74 Abs. 1 Nr. 27 GG).</a:t>
            </a:r>
          </a:p>
          <a:p>
            <a:pPr marL="620713" lvl="1" indent="-447675" fontAlgn="auto">
              <a:lnSpc>
                <a:spcPct val="140000"/>
              </a:lnSpc>
              <a:spcBef>
                <a:spcPts val="324"/>
              </a:spcBef>
              <a:spcAft>
                <a:spcPts val="0"/>
              </a:spcAft>
              <a:buClr>
                <a:schemeClr val="accent1"/>
              </a:buClr>
              <a:buFontTx/>
              <a:buBlip>
                <a:blip r:embed="rId2"/>
              </a:buBlip>
              <a:defRPr/>
            </a:pPr>
            <a:r>
              <a:rPr lang="de-DE" sz="2100" dirty="0">
                <a:latin typeface="Calibri" pitchFamily="34" charset="0"/>
                <a:cs typeface="+mn-cs"/>
              </a:rPr>
              <a:t>Zum 01.01.2011 ist das HBeamtVG in Kraft getreten („</a:t>
            </a:r>
            <a:r>
              <a:rPr lang="de-DE" sz="2100" i="1" dirty="0">
                <a:latin typeface="Calibri" pitchFamily="34" charset="0"/>
                <a:cs typeface="+mn-cs"/>
              </a:rPr>
              <a:t>Pension mit 67</a:t>
            </a:r>
            <a:r>
              <a:rPr lang="de-DE" sz="2100" dirty="0">
                <a:latin typeface="Calibri" pitchFamily="34" charset="0"/>
                <a:cs typeface="+mn-cs"/>
              </a:rPr>
              <a:t>“ = 1. DRModG). Mit dem 2. DRModG wird es </a:t>
            </a:r>
            <a:r>
              <a:rPr lang="de-DE" sz="2100" dirty="0" smtClean="0">
                <a:latin typeface="Calibri" pitchFamily="34" charset="0"/>
                <a:cs typeface="+mn-cs"/>
              </a:rPr>
              <a:t>redaktionell korrigiert, ergänzt um das „Altersgeld“ und noch mal neu veröffentlicht.</a:t>
            </a:r>
            <a:endParaRPr lang="de-DE" sz="2100" dirty="0">
              <a:latin typeface="Calibri" pitchFamily="34" charset="0"/>
              <a:cs typeface="+mn-cs"/>
            </a:endParaRPr>
          </a:p>
          <a:p>
            <a:pPr marL="620713" lvl="1" indent="-447675" fontAlgn="auto">
              <a:lnSpc>
                <a:spcPct val="140000"/>
              </a:lnSpc>
              <a:spcBef>
                <a:spcPts val="324"/>
              </a:spcBef>
              <a:spcAft>
                <a:spcPts val="0"/>
              </a:spcAft>
              <a:buClr>
                <a:schemeClr val="accent1"/>
              </a:buClr>
              <a:buFontTx/>
              <a:buBlip>
                <a:blip r:embed="rId2"/>
              </a:buBlip>
              <a:defRPr/>
            </a:pPr>
            <a:r>
              <a:rPr lang="de-DE" sz="2100" dirty="0">
                <a:latin typeface="Calibri" pitchFamily="34" charset="0"/>
                <a:cs typeface="+mn-cs"/>
              </a:rPr>
              <a:t>Jetzt folgt eigenes HBesG mit neuer Besoldungstabelle (löst BBesG ab) und eigenem Überleitungsgesetz (HBesVÜG),</a:t>
            </a:r>
          </a:p>
          <a:p>
            <a:pPr marL="620713" lvl="1" indent="-447675" fontAlgn="auto">
              <a:lnSpc>
                <a:spcPct val="140000"/>
              </a:lnSpc>
              <a:spcBef>
                <a:spcPts val="324"/>
              </a:spcBef>
              <a:spcAft>
                <a:spcPts val="0"/>
              </a:spcAft>
              <a:buClr>
                <a:schemeClr val="accent1"/>
              </a:buClr>
              <a:buFontTx/>
              <a:buBlip>
                <a:blip r:embed="rId2"/>
              </a:buBlip>
              <a:defRPr/>
            </a:pPr>
            <a:r>
              <a:rPr lang="de-DE" sz="2100" dirty="0">
                <a:latin typeface="Calibri" pitchFamily="34" charset="0"/>
                <a:cs typeface="+mn-cs"/>
              </a:rPr>
              <a:t>Auch Versorgungsempfänger werden übergleitet.</a:t>
            </a:r>
          </a:p>
        </p:txBody>
      </p:sp>
      <p:sp>
        <p:nvSpPr>
          <p:cNvPr id="14340"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rPr>
              <a:t>2</a:t>
            </a:r>
            <a:r>
              <a:rPr lang="de-DE" sz="1100" dirty="0" smtClean="0">
                <a:latin typeface="Calibri" pitchFamily="34" charset="0"/>
              </a:rPr>
              <a:t>. </a:t>
            </a:r>
            <a:r>
              <a:rPr lang="de-DE" sz="1100" dirty="0">
                <a:latin typeface="Calibri" pitchFamily="34" charset="0"/>
              </a:rPr>
              <a:t>DRModG  *  ver.di Landesbezirk Hessen *   Bereich „</a:t>
            </a:r>
            <a:r>
              <a:rPr lang="de-DE" sz="1100" i="1" dirty="0">
                <a:latin typeface="Calibri" pitchFamily="34" charset="0"/>
              </a:rPr>
              <a:t>Beamtinnen &amp; Beamte</a:t>
            </a:r>
            <a:r>
              <a:rPr lang="de-DE" sz="1100" dirty="0">
                <a:latin typeface="Calibri" pitchFamily="34" charset="0"/>
              </a:rPr>
              <a:t>“</a:t>
            </a:r>
          </a:p>
        </p:txBody>
      </p:sp>
      <p:pic>
        <p:nvPicPr>
          <p:cNvPr id="14341" name="Picture 55" descr="Ver_1rot"/>
          <p:cNvPicPr>
            <a:picLocks noChangeAspect="1" noChangeArrowheads="1"/>
          </p:cNvPicPr>
          <p:nvPr/>
        </p:nvPicPr>
        <p:blipFill>
          <a:blip r:embed="rId3" cstate="print"/>
          <a:srcRect/>
          <a:stretch>
            <a:fillRect/>
          </a:stretch>
        </p:blipFill>
        <p:spPr bwMode="auto">
          <a:xfrm>
            <a:off x="428625" y="5643563"/>
            <a:ext cx="928688" cy="928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428625" y="1571625"/>
          <a:ext cx="8229600" cy="4236720"/>
        </p:xfrm>
        <a:graphic>
          <a:graphicData uri="http://schemas.openxmlformats.org/drawingml/2006/table">
            <a:tbl>
              <a:tblPr firstRow="1" bandRow="1">
                <a:tableStyleId>{5C22544A-7EE6-4342-B048-85BDC9FD1C3A}</a:tableStyleId>
              </a:tblPr>
              <a:tblGrid>
                <a:gridCol w="685776"/>
                <a:gridCol w="3429024"/>
                <a:gridCol w="1357322"/>
                <a:gridCol w="1111558"/>
                <a:gridCol w="1645920"/>
              </a:tblGrid>
              <a:tr h="370840">
                <a:tc>
                  <a:txBody>
                    <a:bodyPr/>
                    <a:lstStyle/>
                    <a:p>
                      <a:pPr algn="ctr"/>
                      <a:r>
                        <a:rPr lang="de-DE" sz="1600" dirty="0" smtClean="0"/>
                        <a:t>Nr.</a:t>
                      </a:r>
                      <a:endParaRPr lang="de-DE" sz="1600" dirty="0"/>
                    </a:p>
                  </a:txBody>
                  <a:tcPr/>
                </a:tc>
                <a:tc>
                  <a:txBody>
                    <a:bodyPr/>
                    <a:lstStyle/>
                    <a:p>
                      <a:pPr algn="ctr"/>
                      <a:r>
                        <a:rPr lang="de-DE" sz="1600" dirty="0" smtClean="0"/>
                        <a:t>Eintritt in den Ruhestand</a:t>
                      </a:r>
                      <a:endParaRPr lang="de-DE" sz="1600" dirty="0"/>
                    </a:p>
                  </a:txBody>
                  <a:tcPr/>
                </a:tc>
                <a:tc>
                  <a:txBody>
                    <a:bodyPr/>
                    <a:lstStyle/>
                    <a:p>
                      <a:pPr algn="ctr"/>
                      <a:r>
                        <a:rPr lang="de-DE" sz="1600" dirty="0" smtClean="0"/>
                        <a:t>Kürzung pro Jahr</a:t>
                      </a:r>
                      <a:endParaRPr lang="de-DE" sz="1600" dirty="0"/>
                    </a:p>
                  </a:txBody>
                  <a:tcPr/>
                </a:tc>
                <a:tc>
                  <a:txBody>
                    <a:bodyPr/>
                    <a:lstStyle/>
                    <a:p>
                      <a:pPr algn="ctr"/>
                      <a:r>
                        <a:rPr lang="de-DE" sz="1600" dirty="0" smtClean="0"/>
                        <a:t>Maximal</a:t>
                      </a:r>
                      <a:endParaRPr lang="de-DE" sz="1600" dirty="0"/>
                    </a:p>
                  </a:txBody>
                  <a:tcPr anchor="ctr"/>
                </a:tc>
                <a:tc>
                  <a:txBody>
                    <a:bodyPr/>
                    <a:lstStyle/>
                    <a:p>
                      <a:pPr algn="ctr"/>
                      <a:r>
                        <a:rPr lang="de-DE" sz="1600" dirty="0" smtClean="0"/>
                        <a:t>Fundstelle</a:t>
                      </a:r>
                      <a:endParaRPr lang="de-DE" sz="1600" dirty="0"/>
                    </a:p>
                  </a:txBody>
                  <a:tcPr/>
                </a:tc>
              </a:tr>
              <a:tr h="370840">
                <a:tc>
                  <a:txBody>
                    <a:bodyPr/>
                    <a:lstStyle/>
                    <a:p>
                      <a:pPr algn="ctr"/>
                      <a:r>
                        <a:rPr lang="de-DE" sz="1900" dirty="0" smtClean="0">
                          <a:latin typeface="Calibri" pitchFamily="34" charset="0"/>
                        </a:rPr>
                        <a:t>05.</a:t>
                      </a:r>
                      <a:endParaRPr lang="de-DE" sz="1900" dirty="0">
                        <a:latin typeface="Calibri" pitchFamily="34" charset="0"/>
                      </a:endParaRPr>
                    </a:p>
                  </a:txBody>
                  <a:tcPr/>
                </a:tc>
                <a:tc>
                  <a:txBody>
                    <a:bodyPr/>
                    <a:lstStyle/>
                    <a:p>
                      <a:pPr algn="l"/>
                      <a:r>
                        <a:rPr lang="de-DE" sz="1900" dirty="0" smtClean="0">
                          <a:latin typeface="Calibri" pitchFamily="34" charset="0"/>
                        </a:rPr>
                        <a:t>Auf eigenen Antrag ab Vollendung</a:t>
                      </a:r>
                      <a:r>
                        <a:rPr lang="de-DE" sz="1900" baseline="0" dirty="0" smtClean="0">
                          <a:latin typeface="Calibri" pitchFamily="34" charset="0"/>
                        </a:rPr>
                        <a:t> des 62. Lebensjahres, wenn das 65. Lebensjahr erreicht ist und mind. 45 Jahre ruhegehaltsfähige Dienstzeiten vorliegen.</a:t>
                      </a:r>
                      <a:endParaRPr lang="de-DE" sz="1900" dirty="0">
                        <a:latin typeface="Calibri" pitchFamily="34" charset="0"/>
                      </a:endParaRPr>
                    </a:p>
                  </a:txBody>
                  <a:tcPr/>
                </a:tc>
                <a:tc>
                  <a:txBody>
                    <a:bodyPr/>
                    <a:lstStyle/>
                    <a:p>
                      <a:pPr algn="ctr"/>
                      <a:r>
                        <a:rPr lang="de-DE" sz="1900" dirty="0" smtClean="0">
                          <a:latin typeface="Calibri" pitchFamily="34" charset="0"/>
                        </a:rPr>
                        <a:t>./.</a:t>
                      </a:r>
                      <a:endParaRPr lang="de-DE" sz="1900" dirty="0">
                        <a:latin typeface="Calibri" pitchFamily="34" charset="0"/>
                      </a:endParaRPr>
                    </a:p>
                  </a:txBody>
                  <a:tcPr anchor="ctr"/>
                </a:tc>
                <a:tc>
                  <a:txBody>
                    <a:bodyPr/>
                    <a:lstStyle/>
                    <a:p>
                      <a:pPr algn="ctr"/>
                      <a:r>
                        <a:rPr lang="de-DE" sz="1900" dirty="0" smtClean="0">
                          <a:latin typeface="Calibri" pitchFamily="34" charset="0"/>
                        </a:rPr>
                        <a:t>./.</a:t>
                      </a:r>
                      <a:endParaRPr lang="de-DE" sz="1900" dirty="0">
                        <a:latin typeface="Calibri" pitchFamily="34" charset="0"/>
                      </a:endParaRPr>
                    </a:p>
                  </a:txBody>
                  <a:tcPr anchor="ctr"/>
                </a:tc>
                <a:tc>
                  <a:txBody>
                    <a:bodyPr/>
                    <a:lstStyle/>
                    <a:p>
                      <a:pPr algn="ctr"/>
                      <a:r>
                        <a:rPr lang="de-DE" sz="1900" dirty="0" smtClean="0">
                          <a:latin typeface="Calibri" pitchFamily="34" charset="0"/>
                        </a:rPr>
                        <a:t>§ 14 Abs. 3 Satz 5 Nr. 1 </a:t>
                      </a:r>
                      <a:r>
                        <a:rPr lang="de-DE" sz="1900" dirty="0" err="1" smtClean="0">
                          <a:latin typeface="Calibri" pitchFamily="34" charset="0"/>
                        </a:rPr>
                        <a:t>HBeamtVG</a:t>
                      </a:r>
                      <a:endParaRPr lang="de-DE" sz="1900" dirty="0">
                        <a:latin typeface="Calibri" pitchFamily="34" charset="0"/>
                      </a:endParaRPr>
                    </a:p>
                  </a:txBody>
                  <a:tcPr/>
                </a:tc>
              </a:tr>
              <a:tr h="370840">
                <a:tc>
                  <a:txBody>
                    <a:bodyPr/>
                    <a:lstStyle/>
                    <a:p>
                      <a:pPr algn="ctr"/>
                      <a:r>
                        <a:rPr lang="de-DE" sz="1900" dirty="0" smtClean="0">
                          <a:latin typeface="Calibri" pitchFamily="34" charset="0"/>
                        </a:rPr>
                        <a:t>06.</a:t>
                      </a:r>
                      <a:endParaRPr lang="de-DE" sz="1900" dirty="0">
                        <a:latin typeface="Calibri" pitchFamily="34" charset="0"/>
                      </a:endParaRPr>
                    </a:p>
                  </a:txBody>
                  <a:tcPr/>
                </a:tc>
                <a:tc>
                  <a:txBody>
                    <a:bodyPr/>
                    <a:lstStyle/>
                    <a:p>
                      <a:pPr algn="l"/>
                      <a:r>
                        <a:rPr lang="de-DE" sz="1900" dirty="0" smtClean="0">
                          <a:latin typeface="Calibri" pitchFamily="34" charset="0"/>
                        </a:rPr>
                        <a:t>Im Falle der Dienstunfähigkeit, die</a:t>
                      </a:r>
                      <a:r>
                        <a:rPr lang="de-DE" sz="1900" baseline="0" dirty="0" smtClean="0">
                          <a:latin typeface="Calibri" pitchFamily="34" charset="0"/>
                        </a:rPr>
                        <a:t> nicht auf Dienstunfall zurückgeht, wenn das 63. Lebensjahr vollendet ist und mind. 40 ruhegehaltfähige Dienstjahre vorliegen.</a:t>
                      </a:r>
                      <a:endParaRPr lang="de-DE" sz="1900" dirty="0">
                        <a:latin typeface="Calibri" pitchFamily="34" charset="0"/>
                      </a:endParaRPr>
                    </a:p>
                  </a:txBody>
                  <a:tcPr/>
                </a:tc>
                <a:tc>
                  <a:txBody>
                    <a:bodyPr/>
                    <a:lstStyle/>
                    <a:p>
                      <a:pPr algn="ctr"/>
                      <a:r>
                        <a:rPr lang="de-DE" sz="1900" dirty="0" smtClean="0">
                          <a:latin typeface="Calibri" pitchFamily="34" charset="0"/>
                        </a:rPr>
                        <a:t>./.</a:t>
                      </a:r>
                      <a:endParaRPr lang="de-DE" sz="1900" dirty="0">
                        <a:latin typeface="Calibri" pitchFamily="34" charset="0"/>
                      </a:endParaRPr>
                    </a:p>
                  </a:txBody>
                  <a:tcPr anchor="ctr"/>
                </a:tc>
                <a:tc>
                  <a:txBody>
                    <a:bodyPr/>
                    <a:lstStyle/>
                    <a:p>
                      <a:pPr algn="ctr"/>
                      <a:r>
                        <a:rPr lang="de-DE" sz="1900" dirty="0" smtClean="0">
                          <a:latin typeface="Calibri" pitchFamily="34" charset="0"/>
                        </a:rPr>
                        <a:t>./.</a:t>
                      </a:r>
                      <a:endParaRPr lang="de-DE" sz="1900" dirty="0">
                        <a:latin typeface="Calibri" pitchFamily="34" charset="0"/>
                      </a:endParaRPr>
                    </a:p>
                  </a:txBody>
                  <a:tcPr anchor="ctr"/>
                </a:tc>
                <a:tc>
                  <a:txBody>
                    <a:bodyPr/>
                    <a:lstStyle/>
                    <a:p>
                      <a:pPr algn="l"/>
                      <a:r>
                        <a:rPr lang="de-DE" sz="1900" dirty="0" smtClean="0">
                          <a:latin typeface="Calibri" pitchFamily="34" charset="0"/>
                        </a:rPr>
                        <a:t>§ 13 Abs. 3 Satz 5 Nr. 2 </a:t>
                      </a:r>
                      <a:r>
                        <a:rPr lang="de-DE" sz="1900" dirty="0" err="1" smtClean="0">
                          <a:latin typeface="Calibri" pitchFamily="34" charset="0"/>
                        </a:rPr>
                        <a:t>HBeamtVG</a:t>
                      </a:r>
                      <a:endParaRPr lang="de-DE" sz="1900" dirty="0">
                        <a:latin typeface="Calibri" pitchFamily="34" charset="0"/>
                      </a:endParaRPr>
                    </a:p>
                  </a:txBody>
                  <a:tcPr/>
                </a:tc>
              </a:tr>
            </a:tbl>
          </a:graphicData>
        </a:graphic>
      </p:graphicFrame>
      <p:sp>
        <p:nvSpPr>
          <p:cNvPr id="40988"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D0863C0D-9161-44EF-9C4E-D612B35D8D7D}" type="slidenum">
              <a:rPr lang="de-DE" smtClean="0"/>
              <a:pPr/>
              <a:t>50</a:t>
            </a:fld>
            <a:endParaRPr lang="de-DE" smtClean="0"/>
          </a:p>
        </p:txBody>
      </p:sp>
      <p:sp>
        <p:nvSpPr>
          <p:cNvPr id="24578" name="Titel 1"/>
          <p:cNvSpPr>
            <a:spLocks noGrp="1"/>
          </p:cNvSpPr>
          <p:nvPr>
            <p:ph type="title"/>
          </p:nvPr>
        </p:nvSpPr>
        <p:spPr/>
        <p:txBody>
          <a:bodyPr/>
          <a:lstStyle/>
          <a:p>
            <a:pPr eaLnBrk="1" fontAlgn="auto" hangingPunct="1">
              <a:spcAft>
                <a:spcPts val="0"/>
              </a:spcAft>
              <a:defRPr/>
            </a:pPr>
            <a:r>
              <a:rPr lang="de-DE" sz="2800" dirty="0" smtClean="0">
                <a:latin typeface="Calibri" pitchFamily="34" charset="0"/>
              </a:rPr>
              <a:t>Versorgungsabschläge &amp; Begrenzungen III.</a:t>
            </a:r>
            <a:br>
              <a:rPr lang="de-DE" sz="2800" dirty="0" smtClean="0">
                <a:latin typeface="Calibri" pitchFamily="34" charset="0"/>
              </a:rPr>
            </a:br>
            <a:r>
              <a:rPr lang="de-DE" sz="2800" dirty="0" smtClean="0">
                <a:latin typeface="Calibri" pitchFamily="34" charset="0"/>
              </a:rPr>
              <a:t>§ 14 Abs. 3 </a:t>
            </a:r>
            <a:r>
              <a:rPr lang="de-DE" sz="2800" dirty="0" err="1" smtClean="0">
                <a:latin typeface="Calibri" pitchFamily="34" charset="0"/>
              </a:rPr>
              <a:t>HBeamtVG</a:t>
            </a:r>
            <a:endParaRPr lang="de-DE" sz="2800" dirty="0" smtClean="0">
              <a:latin typeface="Calibri" pitchFamily="34" charset="0"/>
            </a:endParaRPr>
          </a:p>
        </p:txBody>
      </p:sp>
      <p:sp>
        <p:nvSpPr>
          <p:cNvPr id="40990"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0991" name="Picture 55" descr="Ver_1rot"/>
          <p:cNvPicPr>
            <a:picLocks noChangeAspect="1" noChangeArrowheads="1"/>
          </p:cNvPicPr>
          <p:nvPr/>
        </p:nvPicPr>
        <p:blipFill>
          <a:blip r:embed="rId2" cstate="print"/>
          <a:srcRect/>
          <a:stretch>
            <a:fillRect/>
          </a:stretch>
        </p:blipFill>
        <p:spPr bwMode="auto">
          <a:xfrm>
            <a:off x="500063" y="428625"/>
            <a:ext cx="862012" cy="862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nhaltsplatzhalter 5"/>
          <p:cNvGraphicFramePr>
            <a:graphicFrameLocks noGrp="1"/>
          </p:cNvGraphicFramePr>
          <p:nvPr>
            <p:ph idx="1"/>
          </p:nvPr>
        </p:nvGraphicFramePr>
        <p:xfrm>
          <a:off x="428625" y="1928813"/>
          <a:ext cx="8229600" cy="3108960"/>
        </p:xfrm>
        <a:graphic>
          <a:graphicData uri="http://schemas.openxmlformats.org/drawingml/2006/table">
            <a:tbl>
              <a:tblPr firstRow="1" bandRow="1">
                <a:tableStyleId>{5C22544A-7EE6-4342-B048-85BDC9FD1C3A}</a:tableStyleId>
              </a:tblPr>
              <a:tblGrid>
                <a:gridCol w="900090"/>
                <a:gridCol w="3143272"/>
                <a:gridCol w="1357322"/>
                <a:gridCol w="1182996"/>
                <a:gridCol w="1645920"/>
              </a:tblGrid>
              <a:tr h="370840">
                <a:tc>
                  <a:txBody>
                    <a:bodyPr/>
                    <a:lstStyle/>
                    <a:p>
                      <a:pPr algn="ctr"/>
                      <a:r>
                        <a:rPr lang="de-DE" sz="1600" dirty="0" smtClean="0"/>
                        <a:t>Nr.</a:t>
                      </a:r>
                      <a:endParaRPr lang="de-DE" sz="1600" dirty="0"/>
                    </a:p>
                  </a:txBody>
                  <a:tcPr/>
                </a:tc>
                <a:tc>
                  <a:txBody>
                    <a:bodyPr/>
                    <a:lstStyle/>
                    <a:p>
                      <a:pPr algn="ctr"/>
                      <a:r>
                        <a:rPr lang="de-DE" sz="1600" dirty="0" smtClean="0"/>
                        <a:t>Eintritt in den Ruhestand</a:t>
                      </a:r>
                      <a:endParaRPr lang="de-DE" sz="1600" dirty="0"/>
                    </a:p>
                  </a:txBody>
                  <a:tcPr/>
                </a:tc>
                <a:tc>
                  <a:txBody>
                    <a:bodyPr/>
                    <a:lstStyle/>
                    <a:p>
                      <a:pPr algn="ctr"/>
                      <a:r>
                        <a:rPr lang="de-DE" sz="1600" dirty="0" smtClean="0"/>
                        <a:t>Kürzung pro Jahr</a:t>
                      </a:r>
                      <a:endParaRPr lang="de-DE" sz="1600" dirty="0"/>
                    </a:p>
                  </a:txBody>
                  <a:tcPr/>
                </a:tc>
                <a:tc>
                  <a:txBody>
                    <a:bodyPr/>
                    <a:lstStyle/>
                    <a:p>
                      <a:pPr algn="ctr"/>
                      <a:r>
                        <a:rPr lang="de-DE" sz="1600" dirty="0" smtClean="0"/>
                        <a:t>Maximal</a:t>
                      </a:r>
                      <a:endParaRPr lang="de-DE" sz="1600" dirty="0"/>
                    </a:p>
                  </a:txBody>
                  <a:tcPr anchor="ctr"/>
                </a:tc>
                <a:tc>
                  <a:txBody>
                    <a:bodyPr/>
                    <a:lstStyle/>
                    <a:p>
                      <a:pPr algn="ctr"/>
                      <a:r>
                        <a:rPr lang="de-DE" sz="1600" dirty="0" smtClean="0"/>
                        <a:t>Fundstelle</a:t>
                      </a:r>
                      <a:endParaRPr lang="de-DE" sz="1600" dirty="0"/>
                    </a:p>
                  </a:txBody>
                  <a:tcPr/>
                </a:tc>
              </a:tr>
              <a:tr h="370840">
                <a:tc>
                  <a:txBody>
                    <a:bodyPr/>
                    <a:lstStyle/>
                    <a:p>
                      <a:pPr algn="ctr"/>
                      <a:r>
                        <a:rPr lang="de-DE" sz="2000" dirty="0" smtClean="0">
                          <a:latin typeface="Calibri" pitchFamily="34" charset="0"/>
                        </a:rPr>
                        <a:t>07.</a:t>
                      </a:r>
                      <a:endParaRPr lang="de-DE" sz="2000" dirty="0">
                        <a:latin typeface="Calibri" pitchFamily="34" charset="0"/>
                      </a:endParaRPr>
                    </a:p>
                  </a:txBody>
                  <a:tcPr/>
                </a:tc>
                <a:tc>
                  <a:txBody>
                    <a:bodyPr/>
                    <a:lstStyle/>
                    <a:p>
                      <a:pPr algn="l"/>
                      <a:r>
                        <a:rPr lang="de-DE" sz="2000" dirty="0" smtClean="0">
                          <a:latin typeface="Calibri" pitchFamily="34" charset="0"/>
                        </a:rPr>
                        <a:t>Für Schwerbehinderte, die vor dem 01.01.1952 geboren</a:t>
                      </a:r>
                      <a:r>
                        <a:rPr lang="de-DE" sz="2000" baseline="0" dirty="0" smtClean="0">
                          <a:latin typeface="Calibri" pitchFamily="34" charset="0"/>
                        </a:rPr>
                        <a:t> sind, nach dem 31.12.2010 in den Ruhestand versetzt werden, gilt das 63. Lebensjahr als Altersgrenze und nicht das 65. Lebensjahr</a:t>
                      </a:r>
                      <a:endParaRPr lang="de-DE" sz="2000" dirty="0">
                        <a:latin typeface="Calibri" pitchFamily="34" charset="0"/>
                      </a:endParaRPr>
                    </a:p>
                  </a:txBody>
                  <a:tcPr/>
                </a:tc>
                <a:tc>
                  <a:txBody>
                    <a:bodyPr/>
                    <a:lstStyle/>
                    <a:p>
                      <a:pPr algn="ctr"/>
                      <a:r>
                        <a:rPr lang="de-DE" sz="2000" dirty="0" smtClean="0">
                          <a:latin typeface="Calibri" pitchFamily="34" charset="0"/>
                        </a:rPr>
                        <a:t>3,6 %</a:t>
                      </a:r>
                      <a:endParaRPr lang="de-DE" sz="2000" dirty="0">
                        <a:latin typeface="Calibri" pitchFamily="34" charset="0"/>
                      </a:endParaRPr>
                    </a:p>
                  </a:txBody>
                  <a:tcPr anchor="ctr"/>
                </a:tc>
                <a:tc>
                  <a:txBody>
                    <a:bodyPr/>
                    <a:lstStyle/>
                    <a:p>
                      <a:pPr algn="ctr"/>
                      <a:r>
                        <a:rPr lang="de-DE" sz="2000" dirty="0" smtClean="0">
                          <a:latin typeface="Calibri" pitchFamily="34" charset="0"/>
                        </a:rPr>
                        <a:t>7,2 %</a:t>
                      </a:r>
                      <a:endParaRPr lang="de-DE" sz="2000" dirty="0">
                        <a:latin typeface="Calibri" pitchFamily="34" charset="0"/>
                      </a:endParaRPr>
                    </a:p>
                  </a:txBody>
                  <a:tcPr anchor="ctr"/>
                </a:tc>
                <a:tc>
                  <a:txBody>
                    <a:bodyPr/>
                    <a:lstStyle/>
                    <a:p>
                      <a:pPr algn="ctr"/>
                      <a:r>
                        <a:rPr lang="de-DE" sz="2000" dirty="0" smtClean="0">
                          <a:latin typeface="Calibri" pitchFamily="34" charset="0"/>
                        </a:rPr>
                        <a:t>§ 80 Abs. 1 Nr. 2 HBeamtVG</a:t>
                      </a:r>
                      <a:endParaRPr lang="de-DE" sz="2000" dirty="0">
                        <a:latin typeface="Calibri" pitchFamily="34" charset="0"/>
                      </a:endParaRPr>
                    </a:p>
                  </a:txBody>
                  <a:tcPr/>
                </a:tc>
              </a:tr>
            </a:tbl>
          </a:graphicData>
        </a:graphic>
      </p:graphicFrame>
      <p:sp>
        <p:nvSpPr>
          <p:cNvPr id="42006"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0BBF8CB-FB05-4F97-9C41-4D41D14E9348}" type="slidenum">
              <a:rPr lang="de-DE" smtClean="0"/>
              <a:pPr/>
              <a:t>51</a:t>
            </a:fld>
            <a:endParaRPr lang="de-DE" smtClean="0"/>
          </a:p>
        </p:txBody>
      </p:sp>
      <p:sp>
        <p:nvSpPr>
          <p:cNvPr id="25602" name="Titel 1"/>
          <p:cNvSpPr>
            <a:spLocks noGrp="1"/>
          </p:cNvSpPr>
          <p:nvPr>
            <p:ph type="title"/>
          </p:nvPr>
        </p:nvSpPr>
        <p:spPr/>
        <p:txBody>
          <a:bodyPr/>
          <a:lstStyle/>
          <a:p>
            <a:pPr eaLnBrk="1" fontAlgn="auto" hangingPunct="1">
              <a:spcAft>
                <a:spcPts val="0"/>
              </a:spcAft>
              <a:defRPr/>
            </a:pPr>
            <a:r>
              <a:rPr lang="de-DE" sz="2800" dirty="0" smtClean="0">
                <a:latin typeface="Calibri" pitchFamily="34" charset="0"/>
              </a:rPr>
              <a:t>Versorgungsabschläge &amp; Begrenzungen IV.</a:t>
            </a:r>
            <a:br>
              <a:rPr lang="de-DE" sz="2800" dirty="0" smtClean="0">
                <a:latin typeface="Calibri" pitchFamily="34" charset="0"/>
              </a:rPr>
            </a:br>
            <a:r>
              <a:rPr lang="de-DE" sz="2800" dirty="0" smtClean="0">
                <a:latin typeface="Calibri" pitchFamily="34" charset="0"/>
              </a:rPr>
              <a:t>§ 14 Abs. 3 </a:t>
            </a:r>
            <a:r>
              <a:rPr lang="de-DE" sz="2800" dirty="0" err="1" smtClean="0">
                <a:latin typeface="Calibri" pitchFamily="34" charset="0"/>
              </a:rPr>
              <a:t>HBeamtVG</a:t>
            </a:r>
            <a:endParaRPr lang="de-DE" sz="2800" dirty="0" smtClean="0">
              <a:latin typeface="Calibri" pitchFamily="34" charset="0"/>
            </a:endParaRPr>
          </a:p>
        </p:txBody>
      </p:sp>
      <p:sp>
        <p:nvSpPr>
          <p:cNvPr id="42008" name="Rechteck 6"/>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42009" name="Picture 55" descr="Ver_1rot"/>
          <p:cNvPicPr>
            <a:picLocks noChangeAspect="1" noChangeArrowheads="1"/>
          </p:cNvPicPr>
          <p:nvPr/>
        </p:nvPicPr>
        <p:blipFill>
          <a:blip r:embed="rId2" cstate="print"/>
          <a:srcRect/>
          <a:stretch>
            <a:fillRect/>
          </a:stretch>
        </p:blipFill>
        <p:spPr bwMode="auto">
          <a:xfrm>
            <a:off x="642938" y="5572125"/>
            <a:ext cx="1004887" cy="1004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fontScale="92500" lnSpcReduction="10000"/>
          </a:bodyPr>
          <a:lstStyle/>
          <a:p>
            <a:pPr marL="719138" lvl="1" indent="-431800" eaLnBrk="1" fontAlgn="auto" hangingPunct="1">
              <a:lnSpc>
                <a:spcPct val="150000"/>
              </a:lnSpc>
              <a:spcBef>
                <a:spcPts val="324"/>
              </a:spcBef>
              <a:spcAft>
                <a:spcPts val="0"/>
              </a:spcAft>
              <a:buFont typeface="Verdana"/>
              <a:buBlip>
                <a:blip r:embed="rId2"/>
              </a:buBlip>
              <a:defRPr/>
            </a:pPr>
            <a:r>
              <a:rPr lang="de-DE" sz="2400" dirty="0" smtClean="0"/>
              <a:t>Anspruch auf Versorgungsauskunft</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Schriftlicher Antrag erforderlich</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Anspruch bezieht sich auf die Sach- und Rechtslage zum Zeitpunkt der Auskunft (§ 65 HBeamtVG).</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D. h., kein Anspruch auf fiktive Berechnung für einen Ruhestand in 20 Jahren</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Anspruch ist nicht an die Vollendung eines bestimmten Lebensalters und/oder das Erreichen einer bestimmten Anzahl von ruhegehaltfähigen Dienstjahren geknüpft.</a:t>
            </a:r>
          </a:p>
          <a:p>
            <a:pPr marL="365760" indent="-256032" eaLnBrk="1" fontAlgn="auto" hangingPunct="1">
              <a:spcAft>
                <a:spcPts val="0"/>
              </a:spcAft>
              <a:buFont typeface="Arial" charset="0"/>
              <a:buNone/>
              <a:defRPr/>
            </a:pPr>
            <a:endParaRPr lang="de-DE" dirty="0" smtClean="0"/>
          </a:p>
        </p:txBody>
      </p:sp>
      <p:sp>
        <p:nvSpPr>
          <p:cNvPr id="4301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8C9D468-54CF-4586-98B2-EAEF4A0E2824}" type="slidenum">
              <a:rPr lang="de-DE" smtClean="0"/>
              <a:pPr/>
              <a:t>52</a:t>
            </a:fld>
            <a:endParaRPr lang="de-DE" smtClean="0"/>
          </a:p>
        </p:txBody>
      </p:sp>
      <p:sp>
        <p:nvSpPr>
          <p:cNvPr id="26626" name="Titel 1"/>
          <p:cNvSpPr>
            <a:spLocks noGrp="1"/>
          </p:cNvSpPr>
          <p:nvPr>
            <p:ph type="title"/>
          </p:nvPr>
        </p:nvSpPr>
        <p:spPr/>
        <p:txBody>
          <a:bodyPr/>
          <a:lstStyle/>
          <a:p>
            <a:pPr eaLnBrk="1" fontAlgn="auto" hangingPunct="1">
              <a:spcAft>
                <a:spcPts val="0"/>
              </a:spcAft>
              <a:defRPr/>
            </a:pPr>
            <a:r>
              <a:rPr lang="de-DE" sz="3200" dirty="0" smtClean="0">
                <a:latin typeface="Calibri" pitchFamily="34" charset="0"/>
              </a:rPr>
              <a:t>Versorgungsauskunft</a:t>
            </a:r>
            <a:br>
              <a:rPr lang="de-DE" sz="3200" dirty="0" smtClean="0">
                <a:latin typeface="Calibri" pitchFamily="34" charset="0"/>
              </a:rPr>
            </a:br>
            <a:r>
              <a:rPr lang="de-DE" sz="3200" dirty="0" smtClean="0">
                <a:latin typeface="Calibri" pitchFamily="34" charset="0"/>
              </a:rPr>
              <a:t>§ 65 BeamtVG</a:t>
            </a:r>
          </a:p>
        </p:txBody>
      </p:sp>
      <p:sp>
        <p:nvSpPr>
          <p:cNvPr id="43013" name="Rechteck 5"/>
          <p:cNvSpPr>
            <a:spLocks noChangeArrowheads="1"/>
          </p:cNvSpPr>
          <p:nvPr/>
        </p:nvSpPr>
        <p:spPr bwMode="auto">
          <a:xfrm>
            <a:off x="2699792" y="630932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43014" name="Picture 55" descr="Ver_1rot"/>
          <p:cNvPicPr>
            <a:picLocks noChangeAspect="1" noChangeArrowheads="1"/>
          </p:cNvPicPr>
          <p:nvPr/>
        </p:nvPicPr>
        <p:blipFill>
          <a:blip r:embed="rId3" cstate="print"/>
          <a:srcRect/>
          <a:stretch>
            <a:fillRect/>
          </a:stretch>
        </p:blipFill>
        <p:spPr bwMode="auto">
          <a:xfrm>
            <a:off x="714375" y="500063"/>
            <a:ext cx="862013" cy="862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365760" indent="-256032" algn="ctr" eaLnBrk="1" fontAlgn="auto" hangingPunct="1">
              <a:spcAft>
                <a:spcPts val="0"/>
              </a:spcAft>
              <a:buFont typeface="Arial" charset="0"/>
              <a:buNone/>
              <a:defRPr/>
            </a:pPr>
            <a:r>
              <a:rPr lang="de-DE" b="1" dirty="0" smtClean="0"/>
              <a:t>Neu:</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Erstmalige Möglichkeit der Mitnahmefähigkeit von Versorgungsansprüchen („Altersgeld“, §§ 76 ff. HBeamtVG)</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Mindestens 5 Jahre ruhegehaltfähige Dienstzeit.</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Zahlung beginnt mit Regelaltersgrenze nach § 33 Abs. 1, 3 HBG oder wenn die Voraussetzungen des § 43 SGB VI vorliegen.</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Wird nur auf Antrag gewährt</a:t>
            </a:r>
          </a:p>
          <a:p>
            <a:pPr marL="719138" lvl="1" indent="-431800" eaLnBrk="1" fontAlgn="auto" hangingPunct="1">
              <a:lnSpc>
                <a:spcPct val="150000"/>
              </a:lnSpc>
              <a:spcBef>
                <a:spcPts val="324"/>
              </a:spcBef>
              <a:spcAft>
                <a:spcPts val="0"/>
              </a:spcAft>
              <a:buFont typeface="Verdana"/>
              <a:buBlip>
                <a:blip r:embed="rId2"/>
              </a:buBlip>
              <a:defRPr/>
            </a:pPr>
            <a:endParaRPr lang="de-DE" sz="2400" dirty="0" smtClean="0"/>
          </a:p>
          <a:p>
            <a:pPr marL="365760" indent="-256032" eaLnBrk="1" fontAlgn="auto" hangingPunct="1">
              <a:spcAft>
                <a:spcPts val="0"/>
              </a:spcAft>
              <a:buFont typeface="Arial" charset="0"/>
              <a:buNone/>
              <a:defRPr/>
            </a:pPr>
            <a:endParaRPr lang="de-DE" dirty="0" smtClean="0"/>
          </a:p>
        </p:txBody>
      </p:sp>
      <p:sp>
        <p:nvSpPr>
          <p:cNvPr id="4301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8C9D468-54CF-4586-98B2-EAEF4A0E2824}" type="slidenum">
              <a:rPr lang="de-DE" smtClean="0"/>
              <a:pPr/>
              <a:t>53</a:t>
            </a:fld>
            <a:endParaRPr lang="de-DE" smtClean="0"/>
          </a:p>
        </p:txBody>
      </p:sp>
      <p:sp>
        <p:nvSpPr>
          <p:cNvPr id="26626" name="Titel 1"/>
          <p:cNvSpPr>
            <a:spLocks noGrp="1"/>
          </p:cNvSpPr>
          <p:nvPr>
            <p:ph type="title"/>
          </p:nvPr>
        </p:nvSpPr>
        <p:spPr/>
        <p:txBody>
          <a:bodyPr/>
          <a:lstStyle/>
          <a:p>
            <a:pPr eaLnBrk="1" fontAlgn="auto" hangingPunct="1">
              <a:spcAft>
                <a:spcPts val="0"/>
              </a:spcAft>
              <a:defRPr/>
            </a:pPr>
            <a:r>
              <a:rPr lang="de-DE" sz="3200" dirty="0" smtClean="0">
                <a:latin typeface="Calibri" pitchFamily="34" charset="0"/>
              </a:rPr>
              <a:t>Altersgeld § 76 ff. HBeamtVG</a:t>
            </a:r>
          </a:p>
        </p:txBody>
      </p:sp>
      <p:sp>
        <p:nvSpPr>
          <p:cNvPr id="4301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a:t>
            </a:r>
            <a:r>
              <a:rPr lang="de-DE" sz="1100" dirty="0" smtClean="0">
                <a:latin typeface="Calibri" pitchFamily="34" charset="0"/>
                <a:cs typeface="Calibri" pitchFamily="34" charset="0"/>
              </a:rPr>
              <a:t>. </a:t>
            </a:r>
            <a:r>
              <a:rPr lang="de-DE" sz="1100" dirty="0">
                <a:latin typeface="Calibri" pitchFamily="34" charset="0"/>
                <a:cs typeface="Calibri" pitchFamily="34" charset="0"/>
              </a:rPr>
              <a:t>DRModG  *  ver.di Landesbezirk Hessen *   Bereich „Beamtinnen &amp; Beamte“</a:t>
            </a:r>
          </a:p>
        </p:txBody>
      </p:sp>
      <p:pic>
        <p:nvPicPr>
          <p:cNvPr id="43014" name="Picture 55" descr="Ver_1rot"/>
          <p:cNvPicPr>
            <a:picLocks noChangeAspect="1" noChangeArrowheads="1"/>
          </p:cNvPicPr>
          <p:nvPr/>
        </p:nvPicPr>
        <p:blipFill>
          <a:blip r:embed="rId3" cstate="print"/>
          <a:srcRect/>
          <a:stretch>
            <a:fillRect/>
          </a:stretch>
        </p:blipFill>
        <p:spPr bwMode="auto">
          <a:xfrm>
            <a:off x="714375" y="500063"/>
            <a:ext cx="862013" cy="862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2000"/>
                                        <p:tgtEl>
                                          <p:spTgt spid="3">
                                            <p:txEl>
                                              <p:pRg st="1" end="1"/>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amond(in)">
                                      <p:cBhvr>
                                        <p:cTn id="13" dur="2000"/>
                                        <p:tgtEl>
                                          <p:spTgt spid="3">
                                            <p:txEl>
                                              <p:pRg st="2" end="2"/>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amond(in)">
                                      <p:cBhvr>
                                        <p:cTn id="16" dur="2000"/>
                                        <p:tgtEl>
                                          <p:spTgt spid="3">
                                            <p:txEl>
                                              <p:pRg st="3" end="3"/>
                                            </p:txEl>
                                          </p:spTgt>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amond(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lnSpcReduction="10000"/>
          </a:bodyPr>
          <a:lstStyle/>
          <a:p>
            <a:pPr marL="719138" lvl="1" indent="-431800" eaLnBrk="1" fontAlgn="auto" hangingPunct="1">
              <a:lnSpc>
                <a:spcPct val="150000"/>
              </a:lnSpc>
              <a:spcBef>
                <a:spcPts val="324"/>
              </a:spcBef>
              <a:spcAft>
                <a:spcPts val="0"/>
              </a:spcAft>
              <a:buFont typeface="Verdana"/>
              <a:buBlip>
                <a:blip r:embed="rId2"/>
              </a:buBlip>
              <a:defRPr/>
            </a:pPr>
            <a:r>
              <a:rPr lang="de-DE" sz="2400" dirty="0" smtClean="0"/>
              <a:t>Nachversicherung in der gesetzlichen Rentenversicherung 6 Monate nach dem Ausscheiden bleibt möglich.</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Bei erneuter Verbeamtung erlischt der Anspruch auf Altersgeld.</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Versteuerung wie normale Pension auch.</a:t>
            </a:r>
          </a:p>
          <a:p>
            <a:pPr marL="719138" lvl="1" indent="-431800" eaLnBrk="1" fontAlgn="auto" hangingPunct="1">
              <a:lnSpc>
                <a:spcPct val="150000"/>
              </a:lnSpc>
              <a:spcBef>
                <a:spcPts val="324"/>
              </a:spcBef>
              <a:spcAft>
                <a:spcPts val="0"/>
              </a:spcAft>
              <a:buFont typeface="Verdana"/>
              <a:buBlip>
                <a:blip r:embed="rId2"/>
              </a:buBlip>
              <a:defRPr/>
            </a:pPr>
            <a:r>
              <a:rPr lang="de-DE" sz="2400" dirty="0" smtClean="0"/>
              <a:t>Regelung gilt nur für die Zukunft, nicht für vor dem 01.03.2014 in den Ruhestand versetzte Beamtinnen bzw. Beamte</a:t>
            </a:r>
          </a:p>
          <a:p>
            <a:pPr marL="719138" lvl="1" indent="-431800" eaLnBrk="1" fontAlgn="auto" hangingPunct="1">
              <a:lnSpc>
                <a:spcPct val="150000"/>
              </a:lnSpc>
              <a:spcBef>
                <a:spcPts val="324"/>
              </a:spcBef>
              <a:spcAft>
                <a:spcPts val="0"/>
              </a:spcAft>
              <a:buFont typeface="Verdana"/>
              <a:buBlip>
                <a:blip r:embed="rId2"/>
              </a:buBlip>
              <a:defRPr/>
            </a:pPr>
            <a:endParaRPr lang="de-DE" sz="2400" dirty="0" smtClean="0"/>
          </a:p>
          <a:p>
            <a:pPr marL="365760" indent="-256032" eaLnBrk="1" fontAlgn="auto" hangingPunct="1">
              <a:spcAft>
                <a:spcPts val="0"/>
              </a:spcAft>
              <a:buFont typeface="Arial" charset="0"/>
              <a:buNone/>
              <a:defRPr/>
            </a:pPr>
            <a:endParaRPr lang="de-DE" dirty="0" smtClean="0"/>
          </a:p>
        </p:txBody>
      </p:sp>
      <p:sp>
        <p:nvSpPr>
          <p:cNvPr id="4301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8C9D468-54CF-4586-98B2-EAEF4A0E2824}" type="slidenum">
              <a:rPr lang="de-DE" smtClean="0"/>
              <a:pPr/>
              <a:t>54</a:t>
            </a:fld>
            <a:endParaRPr lang="de-DE" smtClean="0"/>
          </a:p>
        </p:txBody>
      </p:sp>
      <p:sp>
        <p:nvSpPr>
          <p:cNvPr id="26626" name="Titel 1"/>
          <p:cNvSpPr>
            <a:spLocks noGrp="1"/>
          </p:cNvSpPr>
          <p:nvPr>
            <p:ph type="title"/>
          </p:nvPr>
        </p:nvSpPr>
        <p:spPr/>
        <p:txBody>
          <a:bodyPr/>
          <a:lstStyle/>
          <a:p>
            <a:pPr eaLnBrk="1" fontAlgn="auto" hangingPunct="1">
              <a:spcAft>
                <a:spcPts val="0"/>
              </a:spcAft>
              <a:defRPr/>
            </a:pPr>
            <a:r>
              <a:rPr lang="de-DE" sz="3200" dirty="0" smtClean="0">
                <a:latin typeface="Calibri" pitchFamily="34" charset="0"/>
              </a:rPr>
              <a:t>Altersgeld § 76 ff. HBeamtVG</a:t>
            </a:r>
          </a:p>
        </p:txBody>
      </p:sp>
      <p:sp>
        <p:nvSpPr>
          <p:cNvPr id="4301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3014" name="Picture 55" descr="Ver_1rot"/>
          <p:cNvPicPr>
            <a:picLocks noChangeAspect="1" noChangeArrowheads="1"/>
          </p:cNvPicPr>
          <p:nvPr/>
        </p:nvPicPr>
        <p:blipFill>
          <a:blip r:embed="rId3" cstate="print"/>
          <a:srcRect/>
          <a:stretch>
            <a:fillRect/>
          </a:stretch>
        </p:blipFill>
        <p:spPr bwMode="auto">
          <a:xfrm>
            <a:off x="714375" y="500063"/>
            <a:ext cx="862013" cy="8620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lide(fromBottom)">
                                      <p:cBhvr>
                                        <p:cTn id="13" dur="500"/>
                                        <p:tgtEl>
                                          <p:spTgt spid="3">
                                            <p:txEl>
                                              <p:pRg st="2" end="2"/>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lide(fromBottom)">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85750" y="1357313"/>
            <a:ext cx="8643938" cy="4714875"/>
          </a:xfrm>
        </p:spPr>
        <p:txBody>
          <a:bodyPr/>
          <a:lstStyle/>
          <a:p>
            <a:pPr eaLnBrk="1" hangingPunct="1">
              <a:lnSpc>
                <a:spcPct val="150000"/>
              </a:lnSpc>
              <a:buFont typeface="Wingdings 3" pitchFamily="18" charset="2"/>
              <a:buBlip>
                <a:blip r:embed="rId2"/>
              </a:buBlip>
              <a:defRPr/>
            </a:pPr>
            <a:r>
              <a:rPr lang="de-DE" sz="2200" dirty="0" smtClean="0"/>
              <a:t>Es bleibt bei der 40, 41 bzw. 42 Stunden Woche.</a:t>
            </a:r>
          </a:p>
          <a:p>
            <a:pPr eaLnBrk="1" hangingPunct="1">
              <a:lnSpc>
                <a:spcPct val="150000"/>
              </a:lnSpc>
              <a:buFont typeface="Wingdings 3" pitchFamily="18" charset="2"/>
              <a:buBlip>
                <a:blip r:embed="rId2"/>
              </a:buBlip>
              <a:defRPr/>
            </a:pPr>
            <a:r>
              <a:rPr lang="de-DE" sz="2200" dirty="0" smtClean="0"/>
              <a:t>Die Gutschrift von einer Stunde bei einer Arbeitszeit von 42 Stunden in der Woche auf das Lebensarbeitszeitkonto wird eingeschränkt:</a:t>
            </a:r>
          </a:p>
          <a:p>
            <a:pPr marL="804863" indent="-449263" eaLnBrk="1" hangingPunct="1">
              <a:lnSpc>
                <a:spcPct val="150000"/>
              </a:lnSpc>
              <a:buFont typeface="Wingdings" pitchFamily="2" charset="2"/>
              <a:buChar char="Ø"/>
              <a:defRPr/>
            </a:pPr>
            <a:r>
              <a:rPr lang="de-DE" sz="2200" dirty="0" smtClean="0"/>
              <a:t>Künftig werden auch Zeiten der Abwesenheit wegen Kur- oder Heilbehandlung </a:t>
            </a:r>
            <a:r>
              <a:rPr lang="de-DE" sz="2200" u="sng" dirty="0" smtClean="0"/>
              <a:t>ab</a:t>
            </a:r>
            <a:r>
              <a:rPr lang="de-DE" sz="2200" dirty="0" smtClean="0"/>
              <a:t> der 7. Woche nicht mehr berücksichtigt (§ 1a Abs. 4 Satz 4 HAZVO).</a:t>
            </a:r>
          </a:p>
          <a:p>
            <a:pPr marL="804863" indent="-449263" eaLnBrk="1" hangingPunct="1">
              <a:lnSpc>
                <a:spcPct val="150000"/>
              </a:lnSpc>
              <a:buFont typeface="Wingdings" pitchFamily="2" charset="2"/>
              <a:buChar char="Ø"/>
              <a:defRPr/>
            </a:pPr>
            <a:r>
              <a:rPr lang="de-DE" sz="2200" dirty="0" smtClean="0"/>
              <a:t>D. h., ab der 7. Woche gilt dann eine Arbeitszeit von 40 oder 41 Stunden als erfüllt. Keine Gutschrift von einer Stunde.</a:t>
            </a:r>
          </a:p>
        </p:txBody>
      </p:sp>
      <p:sp>
        <p:nvSpPr>
          <p:cNvPr id="4608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F2E7D82-E105-4112-B3B0-86DF1A0EA5A8}" type="slidenum">
              <a:rPr lang="de-DE" smtClean="0"/>
              <a:pPr/>
              <a:t>55</a:t>
            </a:fld>
            <a:endParaRPr lang="de-DE" smtClean="0"/>
          </a:p>
        </p:txBody>
      </p:sp>
      <p:sp>
        <p:nvSpPr>
          <p:cNvPr id="30722" name="Titel 1"/>
          <p:cNvSpPr>
            <a:spLocks noGrp="1"/>
          </p:cNvSpPr>
          <p:nvPr>
            <p:ph type="title"/>
          </p:nvPr>
        </p:nvSpPr>
        <p:spPr/>
        <p:txBody>
          <a:bodyPr/>
          <a:lstStyle/>
          <a:p>
            <a:pPr eaLnBrk="1" fontAlgn="auto" hangingPunct="1">
              <a:spcAft>
                <a:spcPts val="0"/>
              </a:spcAft>
              <a:defRPr/>
            </a:pPr>
            <a:r>
              <a:rPr lang="de-DE" sz="3600" dirty="0" smtClean="0">
                <a:latin typeface="Calibri" pitchFamily="34" charset="0"/>
              </a:rPr>
              <a:t>Änderung der HAZVO</a:t>
            </a:r>
          </a:p>
        </p:txBody>
      </p:sp>
      <p:sp>
        <p:nvSpPr>
          <p:cNvPr id="46085"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6086" name="Picture 55" descr="Ver_1rot"/>
          <p:cNvPicPr>
            <a:picLocks noChangeAspect="1" noChangeArrowheads="1"/>
          </p:cNvPicPr>
          <p:nvPr/>
        </p:nvPicPr>
        <p:blipFill>
          <a:blip r:embed="rId3" cstate="print"/>
          <a:srcRect/>
          <a:stretch>
            <a:fillRect/>
          </a:stretch>
        </p:blipFill>
        <p:spPr bwMode="auto">
          <a:xfrm>
            <a:off x="7286625" y="428625"/>
            <a:ext cx="1000125" cy="1000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Autofit/>
          </a:bodyPr>
          <a:lstStyle/>
          <a:p>
            <a:pPr marL="361950" lvl="1" indent="-361950" eaLnBrk="1" fontAlgn="auto" hangingPunct="1">
              <a:spcBef>
                <a:spcPts val="324"/>
              </a:spcBef>
              <a:spcAft>
                <a:spcPts val="0"/>
              </a:spcAft>
              <a:buFont typeface="Verdana"/>
              <a:buBlip>
                <a:blip r:embed="rId2"/>
              </a:buBlip>
              <a:defRPr/>
            </a:pPr>
            <a:r>
              <a:rPr lang="de-DE" sz="2200" dirty="0" smtClean="0"/>
              <a:t>Das HPVG wird weitestgehend redaktionell angepasst und es werden Fehler bereinigt.</a:t>
            </a:r>
          </a:p>
          <a:p>
            <a:pPr marL="361950" lvl="1" indent="-361950" eaLnBrk="1" fontAlgn="auto" hangingPunct="1">
              <a:spcBef>
                <a:spcPts val="324"/>
              </a:spcBef>
              <a:spcAft>
                <a:spcPts val="0"/>
              </a:spcAft>
              <a:buFont typeface="Verdana" pitchFamily="34" charset="0"/>
              <a:buNone/>
              <a:defRPr/>
            </a:pPr>
            <a:endParaRPr lang="de-DE" sz="2200" dirty="0" smtClean="0"/>
          </a:p>
          <a:p>
            <a:pPr marL="361950" lvl="1" indent="-361950" eaLnBrk="1" fontAlgn="auto" hangingPunct="1">
              <a:spcBef>
                <a:spcPts val="324"/>
              </a:spcBef>
              <a:spcAft>
                <a:spcPts val="0"/>
              </a:spcAft>
              <a:buFont typeface="Verdana"/>
              <a:buBlip>
                <a:blip r:embed="rId2"/>
              </a:buBlip>
              <a:defRPr/>
            </a:pPr>
            <a:r>
              <a:rPr lang="de-DE" sz="2200" dirty="0" smtClean="0"/>
              <a:t>Ausnahme:</a:t>
            </a:r>
          </a:p>
          <a:p>
            <a:pPr marL="633413" lvl="1" indent="-361950" eaLnBrk="1" fontAlgn="auto" hangingPunct="1">
              <a:spcBef>
                <a:spcPts val="324"/>
              </a:spcBef>
              <a:spcAft>
                <a:spcPts val="0"/>
              </a:spcAft>
              <a:buFont typeface="Wingdings" pitchFamily="2" charset="2"/>
              <a:buChar char="§"/>
              <a:defRPr/>
            </a:pPr>
            <a:r>
              <a:rPr lang="de-DE" sz="2200" u="sng" dirty="0" smtClean="0"/>
              <a:t>§ 81 Abs. 2 HPVG</a:t>
            </a:r>
            <a:r>
              <a:rPr lang="de-DE" sz="2200" dirty="0" smtClean="0"/>
              <a:t>. Künftig nur noch „</a:t>
            </a:r>
            <a:r>
              <a:rPr lang="de-DE" sz="2200" i="1" dirty="0" smtClean="0"/>
              <a:t>Grundsätze der</a:t>
            </a:r>
            <a:r>
              <a:rPr lang="de-DE" sz="2200" dirty="0" smtClean="0"/>
              <a:t> Arbeitsplatz- und Dienstpostenbewertung“ mitwirkungsbedürftig.</a:t>
            </a:r>
          </a:p>
          <a:p>
            <a:pPr marL="633413" lvl="1" indent="-361950" eaLnBrk="1" fontAlgn="auto" hangingPunct="1">
              <a:spcBef>
                <a:spcPts val="324"/>
              </a:spcBef>
              <a:spcAft>
                <a:spcPts val="0"/>
              </a:spcAft>
              <a:buFont typeface="Wingdings" pitchFamily="2" charset="2"/>
              <a:buChar char="§"/>
              <a:defRPr/>
            </a:pPr>
            <a:endParaRPr lang="de-DE" sz="2200" dirty="0" smtClean="0"/>
          </a:p>
          <a:p>
            <a:pPr marL="633413" lvl="1" indent="-361950" eaLnBrk="1" fontAlgn="auto" hangingPunct="1">
              <a:spcBef>
                <a:spcPts val="324"/>
              </a:spcBef>
              <a:spcAft>
                <a:spcPts val="0"/>
              </a:spcAft>
              <a:buNone/>
              <a:defRPr/>
            </a:pPr>
            <a:r>
              <a:rPr lang="de-DE" sz="1800" b="1" dirty="0" smtClean="0"/>
              <a:t>Hinweis:</a:t>
            </a:r>
          </a:p>
          <a:p>
            <a:pPr marL="540000" lvl="1" indent="-360000" eaLnBrk="1" fontAlgn="auto" hangingPunct="1">
              <a:spcBef>
                <a:spcPts val="324"/>
              </a:spcBef>
              <a:spcAft>
                <a:spcPts val="0"/>
              </a:spcAft>
              <a:buFont typeface="Wingdings" pitchFamily="2" charset="2"/>
              <a:buChar char="Ø"/>
              <a:defRPr/>
            </a:pPr>
            <a:r>
              <a:rPr lang="de-DE" sz="1800" i="1" dirty="0" smtClean="0"/>
              <a:t>VG Frankfurt a.M.</a:t>
            </a:r>
            <a:r>
              <a:rPr lang="de-DE" sz="1800" dirty="0" smtClean="0"/>
              <a:t> v. 04.10.2011 (Az.: 23 K 1634/11.F.PV): Mitbestimmung bezieht sich eben nicht (nur auf die „Grundsätze“)</a:t>
            </a:r>
          </a:p>
          <a:p>
            <a:pPr marL="540000" lvl="1" indent="-360000" eaLnBrk="1" fontAlgn="auto" hangingPunct="1">
              <a:spcBef>
                <a:spcPts val="324"/>
              </a:spcBef>
              <a:spcAft>
                <a:spcPts val="0"/>
              </a:spcAft>
              <a:buNone/>
              <a:defRPr/>
            </a:pPr>
            <a:endParaRPr lang="de-DE" sz="1800" dirty="0" smtClean="0"/>
          </a:p>
          <a:p>
            <a:pPr marL="540000" lvl="1" indent="-360000" eaLnBrk="1" fontAlgn="auto" hangingPunct="1">
              <a:spcBef>
                <a:spcPts val="324"/>
              </a:spcBef>
              <a:spcAft>
                <a:spcPts val="0"/>
              </a:spcAft>
              <a:buFont typeface="Wingdings" pitchFamily="2" charset="2"/>
              <a:buChar char="Ø"/>
              <a:defRPr/>
            </a:pPr>
            <a:r>
              <a:rPr lang="de-DE" sz="1800" dirty="0" smtClean="0"/>
              <a:t>Aufgehoben durch </a:t>
            </a:r>
            <a:r>
              <a:rPr lang="de-DE" sz="1800" i="1" dirty="0" smtClean="0"/>
              <a:t>HessVGH</a:t>
            </a:r>
            <a:r>
              <a:rPr lang="de-DE" sz="1800" dirty="0" smtClean="0"/>
              <a:t> v. 06.11.2012 (22 A 2202/11.PV).</a:t>
            </a:r>
          </a:p>
        </p:txBody>
      </p:sp>
      <p:sp>
        <p:nvSpPr>
          <p:cNvPr id="4710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0CE273E-FB1B-4BEC-974A-35D33DF89D04}" type="slidenum">
              <a:rPr lang="de-DE" smtClean="0"/>
              <a:pPr/>
              <a:t>56</a:t>
            </a:fld>
            <a:endParaRPr lang="de-DE" smtClean="0"/>
          </a:p>
        </p:txBody>
      </p:sp>
      <p:sp>
        <p:nvSpPr>
          <p:cNvPr id="31746" name="Titel 1"/>
          <p:cNvSpPr>
            <a:spLocks noGrp="1"/>
          </p:cNvSpPr>
          <p:nvPr>
            <p:ph type="title"/>
          </p:nvPr>
        </p:nvSpPr>
        <p:spPr/>
        <p:txBody>
          <a:bodyPr/>
          <a:lstStyle/>
          <a:p>
            <a:pPr eaLnBrk="1" fontAlgn="auto" hangingPunct="1">
              <a:spcAft>
                <a:spcPts val="0"/>
              </a:spcAft>
              <a:defRPr/>
            </a:pPr>
            <a:r>
              <a:rPr lang="de-DE" sz="4000" dirty="0" smtClean="0">
                <a:latin typeface="Calibri" pitchFamily="34" charset="0"/>
              </a:rPr>
              <a:t>Änderungen HPVG</a:t>
            </a:r>
          </a:p>
        </p:txBody>
      </p:sp>
      <p:sp>
        <p:nvSpPr>
          <p:cNvPr id="4710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7110" name="Picture 55" descr="Ver_1rot"/>
          <p:cNvPicPr>
            <a:picLocks noChangeAspect="1" noChangeArrowheads="1"/>
          </p:cNvPicPr>
          <p:nvPr/>
        </p:nvPicPr>
        <p:blipFill>
          <a:blip r:embed="rId3" cstate="print"/>
          <a:srcRect/>
          <a:stretch>
            <a:fillRect/>
          </a:stretch>
        </p:blipFill>
        <p:spPr bwMode="auto">
          <a:xfrm>
            <a:off x="7286625" y="357188"/>
            <a:ext cx="1004888" cy="10048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481138"/>
            <a:ext cx="8229600" cy="4684166"/>
          </a:xfrm>
        </p:spPr>
        <p:txBody>
          <a:bodyPr/>
          <a:lstStyle/>
          <a:p>
            <a:pPr marL="361950" lvl="1" indent="-361950" eaLnBrk="1" hangingPunct="1">
              <a:buFont typeface="Verdana" pitchFamily="34" charset="0"/>
              <a:buBlip>
                <a:blip r:embed="rId2"/>
              </a:buBlip>
            </a:pPr>
            <a:r>
              <a:rPr lang="de-DE" sz="2200" dirty="0" smtClean="0"/>
              <a:t>Von Ausnahmen abgesehen tritt das Gesetz am 01.03.2014 in Kraft.</a:t>
            </a:r>
          </a:p>
          <a:p>
            <a:pPr marL="361950" lvl="1" indent="-361950" eaLnBrk="1" hangingPunct="1">
              <a:buNone/>
            </a:pPr>
            <a:endParaRPr lang="de-DE" sz="2200" dirty="0" smtClean="0"/>
          </a:p>
          <a:p>
            <a:pPr marL="361950" lvl="1" indent="-361950" algn="just" eaLnBrk="1" hangingPunct="1">
              <a:buFont typeface="Verdana" pitchFamily="34" charset="0"/>
              <a:buBlip>
                <a:blip r:embed="rId2"/>
              </a:buBlip>
            </a:pPr>
            <a:r>
              <a:rPr lang="de-DE" sz="2200" dirty="0" smtClean="0"/>
              <a:t>Ausgenommen z. B. sind die Regelungen über die besoldungsrechtliche Berücksichtigung von eingetragenen Lebenspartnerschaften. Diese Anerkenntnis tritt rückwirkend zu dem Zeitpunkt in Kraft, zu dem die Partnerschaft begründet wurde.</a:t>
            </a:r>
          </a:p>
          <a:p>
            <a:pPr marL="361950" lvl="1" indent="-361950" algn="just" eaLnBrk="1" hangingPunct="1">
              <a:buNone/>
            </a:pPr>
            <a:endParaRPr lang="de-DE" sz="2200" dirty="0" smtClean="0"/>
          </a:p>
          <a:p>
            <a:pPr marL="361950" lvl="1" indent="-361950" algn="just" eaLnBrk="1" hangingPunct="1">
              <a:buFont typeface="Verdana" pitchFamily="34" charset="0"/>
              <a:buBlip>
                <a:blip r:embed="rId2"/>
              </a:buBlip>
            </a:pPr>
            <a:r>
              <a:rPr lang="de-DE" sz="2200" dirty="0" smtClean="0"/>
              <a:t>Es folgen jetzt noch eine Reihe von Verordnung (Leistungsanreize) und Richtlinien (z. B. Beurteilungen Land). Zeitplan offen. Vermutlich eher Mitte 2014.</a:t>
            </a:r>
          </a:p>
          <a:p>
            <a:pPr marL="361950" lvl="1" indent="-361950" algn="just" eaLnBrk="1" hangingPunct="1">
              <a:buNone/>
            </a:pPr>
            <a:endParaRPr lang="de-DE" sz="2200" dirty="0" smtClean="0"/>
          </a:p>
          <a:p>
            <a:pPr marL="361950" lvl="1" indent="-361950" algn="just" eaLnBrk="1" hangingPunct="1">
              <a:buFont typeface="Verdana" pitchFamily="34" charset="0"/>
              <a:buBlip>
                <a:blip r:embed="rId2"/>
              </a:buBlip>
            </a:pPr>
            <a:r>
              <a:rPr lang="de-DE" sz="2200" dirty="0" smtClean="0"/>
              <a:t>Ob HMdIuS „</a:t>
            </a:r>
            <a:r>
              <a:rPr lang="de-DE" sz="2200" i="1" dirty="0" smtClean="0"/>
              <a:t>Einführungshinweise</a:t>
            </a:r>
            <a:r>
              <a:rPr lang="de-DE" sz="2200" dirty="0" smtClean="0"/>
              <a:t>“ zum 2. DRModG veröffentlicht ist offen.</a:t>
            </a:r>
          </a:p>
        </p:txBody>
      </p:sp>
      <p:sp>
        <p:nvSpPr>
          <p:cNvPr id="4813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EF46EA1-21C7-4CC0-80EE-C850C0C5031B}" type="slidenum">
              <a:rPr lang="de-DE" smtClean="0"/>
              <a:pPr/>
              <a:t>57</a:t>
            </a:fld>
            <a:endParaRPr lang="de-DE" smtClean="0"/>
          </a:p>
        </p:txBody>
      </p:sp>
      <p:sp>
        <p:nvSpPr>
          <p:cNvPr id="31746" name="Titel 1"/>
          <p:cNvSpPr>
            <a:spLocks noGrp="1"/>
          </p:cNvSpPr>
          <p:nvPr>
            <p:ph type="title"/>
          </p:nvPr>
        </p:nvSpPr>
        <p:spPr/>
        <p:txBody>
          <a:bodyPr>
            <a:normAutofit/>
          </a:bodyPr>
          <a:lstStyle/>
          <a:p>
            <a:pPr eaLnBrk="1" fontAlgn="auto" hangingPunct="1">
              <a:spcAft>
                <a:spcPts val="0"/>
              </a:spcAft>
              <a:defRPr/>
            </a:pPr>
            <a:r>
              <a:rPr lang="de-DE" sz="4000" b="0" dirty="0" smtClean="0">
                <a:latin typeface="Calibri" pitchFamily="34" charset="0"/>
              </a:rPr>
              <a:t>In Kraft treten</a:t>
            </a:r>
          </a:p>
        </p:txBody>
      </p:sp>
      <p:sp>
        <p:nvSpPr>
          <p:cNvPr id="4813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8134" name="Picture 55" descr="Ver_1rot"/>
          <p:cNvPicPr>
            <a:picLocks noChangeAspect="1" noChangeArrowheads="1"/>
          </p:cNvPicPr>
          <p:nvPr/>
        </p:nvPicPr>
        <p:blipFill>
          <a:blip r:embed="rId3" cstate="print"/>
          <a:srcRect/>
          <a:stretch>
            <a:fillRect/>
          </a:stretch>
        </p:blipFill>
        <p:spPr bwMode="auto">
          <a:xfrm>
            <a:off x="7286625" y="357188"/>
            <a:ext cx="1004888" cy="10048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268760"/>
            <a:ext cx="8229600" cy="4738340"/>
          </a:xfrm>
        </p:spPr>
        <p:txBody>
          <a:bodyPr/>
          <a:lstStyle/>
          <a:p>
            <a:pPr marL="361950" lvl="1" indent="-361950" algn="ctr" eaLnBrk="1" hangingPunct="1">
              <a:buNone/>
            </a:pPr>
            <a:r>
              <a:rPr lang="de-DE" sz="1600" dirty="0" smtClean="0"/>
              <a:t>Ausstehende Verordnungen (Auszug):</a:t>
            </a:r>
          </a:p>
          <a:p>
            <a:pPr marL="361950" lvl="1" indent="-361950" eaLnBrk="1" hangingPunct="1">
              <a:buNone/>
            </a:pPr>
            <a:endParaRPr lang="de-DE" sz="1600" dirty="0" smtClean="0"/>
          </a:p>
        </p:txBody>
      </p:sp>
      <p:sp>
        <p:nvSpPr>
          <p:cNvPr id="4813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EF46EA1-21C7-4CC0-80EE-C850C0C5031B}" type="slidenum">
              <a:rPr lang="de-DE" smtClean="0"/>
              <a:pPr/>
              <a:t>58</a:t>
            </a:fld>
            <a:endParaRPr lang="de-DE" smtClean="0"/>
          </a:p>
        </p:txBody>
      </p:sp>
      <p:sp>
        <p:nvSpPr>
          <p:cNvPr id="31746" name="Titel 1"/>
          <p:cNvSpPr>
            <a:spLocks noGrp="1"/>
          </p:cNvSpPr>
          <p:nvPr>
            <p:ph type="title"/>
          </p:nvPr>
        </p:nvSpPr>
        <p:spPr>
          <a:xfrm>
            <a:off x="457200" y="274638"/>
            <a:ext cx="8229600" cy="706090"/>
          </a:xfrm>
        </p:spPr>
        <p:txBody>
          <a:bodyPr>
            <a:normAutofit/>
          </a:bodyPr>
          <a:lstStyle/>
          <a:p>
            <a:pPr eaLnBrk="1" fontAlgn="auto" hangingPunct="1">
              <a:spcAft>
                <a:spcPts val="0"/>
              </a:spcAft>
              <a:defRPr/>
            </a:pPr>
            <a:r>
              <a:rPr lang="de-DE" sz="4000" b="0" dirty="0" smtClean="0">
                <a:latin typeface="Calibri" pitchFamily="34" charset="0"/>
              </a:rPr>
              <a:t>Anhang</a:t>
            </a:r>
          </a:p>
        </p:txBody>
      </p:sp>
      <p:sp>
        <p:nvSpPr>
          <p:cNvPr id="4813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8134" name="Picture 55" descr="Ver_1rot"/>
          <p:cNvPicPr>
            <a:picLocks noChangeAspect="1" noChangeArrowheads="1"/>
          </p:cNvPicPr>
          <p:nvPr/>
        </p:nvPicPr>
        <p:blipFill>
          <a:blip r:embed="rId2" cstate="print"/>
          <a:srcRect/>
          <a:stretch>
            <a:fillRect/>
          </a:stretch>
        </p:blipFill>
        <p:spPr bwMode="auto">
          <a:xfrm>
            <a:off x="7286625" y="357188"/>
            <a:ext cx="1004888" cy="1004887"/>
          </a:xfrm>
          <a:prstGeom prst="rect">
            <a:avLst/>
          </a:prstGeom>
          <a:noFill/>
          <a:ln w="9525">
            <a:noFill/>
            <a:miter lim="800000"/>
            <a:headEnd/>
            <a:tailEnd/>
          </a:ln>
        </p:spPr>
      </p:pic>
      <p:graphicFrame>
        <p:nvGraphicFramePr>
          <p:cNvPr id="7" name="Tabelle 6"/>
          <p:cNvGraphicFramePr>
            <a:graphicFrameLocks noGrp="1"/>
          </p:cNvGraphicFramePr>
          <p:nvPr/>
        </p:nvGraphicFramePr>
        <p:xfrm>
          <a:off x="899592" y="1700808"/>
          <a:ext cx="7776863" cy="3230624"/>
        </p:xfrm>
        <a:graphic>
          <a:graphicData uri="http://schemas.openxmlformats.org/drawingml/2006/table">
            <a:tbl>
              <a:tblPr firstRow="1" bandRow="1">
                <a:tableStyleId>{5C22544A-7EE6-4342-B048-85BDC9FD1C3A}</a:tableStyleId>
              </a:tblPr>
              <a:tblGrid>
                <a:gridCol w="548991"/>
                <a:gridCol w="1323217"/>
                <a:gridCol w="3168352"/>
                <a:gridCol w="2736303"/>
              </a:tblGrid>
              <a:tr h="506671">
                <a:tc>
                  <a:txBody>
                    <a:bodyPr/>
                    <a:lstStyle/>
                    <a:p>
                      <a:pPr algn="ctr"/>
                      <a:r>
                        <a:rPr lang="de-DE" sz="1400" dirty="0" smtClean="0">
                          <a:latin typeface="Calibri" pitchFamily="34" charset="0"/>
                          <a:cs typeface="Calibri" pitchFamily="34" charset="0"/>
                        </a:rPr>
                        <a:t>Lfd. Nr.</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Fundstelle</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Inhalt</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Status</a:t>
                      </a:r>
                      <a:endParaRPr lang="de-DE" sz="1400" dirty="0">
                        <a:latin typeface="Calibri" pitchFamily="34" charset="0"/>
                        <a:cs typeface="Calibri" pitchFamily="34" charset="0"/>
                      </a:endParaRPr>
                    </a:p>
                  </a:txBody>
                  <a:tcPr/>
                </a:tc>
              </a:tr>
              <a:tr h="853312">
                <a:tc>
                  <a:txBody>
                    <a:bodyPr/>
                    <a:lstStyle/>
                    <a:p>
                      <a:pPr algn="ctr"/>
                      <a:r>
                        <a:rPr lang="de-DE" sz="1200" dirty="0" smtClean="0">
                          <a:latin typeface="Calibri" pitchFamily="34" charset="0"/>
                          <a:cs typeface="Calibri" pitchFamily="34" charset="0"/>
                        </a:rPr>
                        <a:t>01.</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59 Abs. 1 Satz 2 HBG</a:t>
                      </a:r>
                      <a:endParaRPr lang="de-DE" sz="1200" dirty="0">
                        <a:latin typeface="Calibri" pitchFamily="34" charset="0"/>
                        <a:cs typeface="Calibri" pitchFamily="34" charset="0"/>
                      </a:endParaRPr>
                    </a:p>
                  </a:txBody>
                  <a:tcPr/>
                </a:tc>
                <a:tc>
                  <a:txBody>
                    <a:bodyPr/>
                    <a:lstStyle/>
                    <a:p>
                      <a:pPr algn="l"/>
                      <a:r>
                        <a:rPr lang="de-DE" sz="1200" dirty="0" err="1" smtClean="0">
                          <a:latin typeface="Calibri" pitchFamily="34" charset="0"/>
                          <a:cs typeface="Calibri" pitchFamily="34" charset="0"/>
                        </a:rPr>
                        <a:t>Allgem</a:t>
                      </a:r>
                      <a:r>
                        <a:rPr lang="de-DE" sz="1200" dirty="0" smtClean="0">
                          <a:latin typeface="Calibri" pitchFamily="34" charset="0"/>
                          <a:cs typeface="Calibri" pitchFamily="34" charset="0"/>
                        </a:rPr>
                        <a:t>. Vorschriften</a:t>
                      </a:r>
                      <a:r>
                        <a:rPr lang="de-DE" sz="1200" baseline="0" dirty="0" smtClean="0">
                          <a:latin typeface="Calibri" pitchFamily="34" charset="0"/>
                          <a:cs typeface="Calibri" pitchFamily="34" charset="0"/>
                        </a:rPr>
                        <a:t> über  die dienstl. Beurteilung. Insbesondere Grundsätze, Inhalt, Verfahren, Zuständigkeiten.</a:t>
                      </a:r>
                      <a:endParaRPr lang="de-DE" sz="1200" dirty="0">
                        <a:latin typeface="Calibri" pitchFamily="34" charset="0"/>
                        <a:cs typeface="Calibri" pitchFamily="34" charset="0"/>
                      </a:endParaRPr>
                    </a:p>
                  </a:txBody>
                  <a:tcPr/>
                </a:tc>
                <a:tc>
                  <a:txBody>
                    <a:bodyPr/>
                    <a:lstStyle/>
                    <a:p>
                      <a:pPr algn="just"/>
                      <a:r>
                        <a:rPr lang="de-DE" sz="1200" dirty="0" smtClean="0">
                          <a:latin typeface="Calibri" pitchFamily="34" charset="0"/>
                          <a:cs typeface="Calibri" pitchFamily="34" charset="0"/>
                        </a:rPr>
                        <a:t>In</a:t>
                      </a:r>
                      <a:r>
                        <a:rPr lang="de-DE" sz="1200" baseline="0" dirty="0" smtClean="0">
                          <a:latin typeface="Calibri" pitchFamily="34" charset="0"/>
                          <a:cs typeface="Calibri" pitchFamily="34" charset="0"/>
                        </a:rPr>
                        <a:t> § 39 ff. HLVO enthalten, keine abschließende Regelung. Details regeln die  einzelnen Dienststellen.</a:t>
                      </a:r>
                      <a:endParaRPr lang="de-DE" sz="1200" dirty="0">
                        <a:latin typeface="Calibri" pitchFamily="34" charset="0"/>
                        <a:cs typeface="Calibri" pitchFamily="34" charset="0"/>
                      </a:endParaRPr>
                    </a:p>
                  </a:txBody>
                  <a:tcPr/>
                </a:tc>
              </a:tr>
              <a:tr h="853312">
                <a:tc>
                  <a:txBody>
                    <a:bodyPr/>
                    <a:lstStyle/>
                    <a:p>
                      <a:pPr algn="ctr"/>
                      <a:r>
                        <a:rPr lang="de-DE" sz="1200" dirty="0" smtClean="0">
                          <a:latin typeface="Calibri" pitchFamily="34" charset="0"/>
                          <a:cs typeface="Calibri" pitchFamily="34" charset="0"/>
                        </a:rPr>
                        <a:t>02.</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70 HBG</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Urlaubsverordnung mit der Regelung eines</a:t>
                      </a:r>
                      <a:r>
                        <a:rPr lang="de-DE" sz="1200" baseline="0" dirty="0" smtClean="0">
                          <a:latin typeface="Calibri" pitchFamily="34" charset="0"/>
                          <a:cs typeface="Calibri" pitchFamily="34" charset="0"/>
                        </a:rPr>
                        <a:t> finanziellen Ausgleichs nicht genommenen Mindesturlaubs.</a:t>
                      </a:r>
                      <a:endParaRPr lang="de-DE" sz="1200" dirty="0">
                        <a:latin typeface="Calibri" pitchFamily="34" charset="0"/>
                        <a:cs typeface="Calibri" pitchFamily="34" charset="0"/>
                      </a:endParaRPr>
                    </a:p>
                  </a:txBody>
                  <a:tcPr/>
                </a:tc>
                <a:tc>
                  <a:txBody>
                    <a:bodyPr/>
                    <a:lstStyle/>
                    <a:p>
                      <a:pPr algn="just"/>
                      <a:r>
                        <a:rPr lang="de-DE" sz="1200" dirty="0" smtClean="0">
                          <a:latin typeface="Calibri" pitchFamily="34" charset="0"/>
                          <a:cs typeface="Calibri" pitchFamily="34" charset="0"/>
                        </a:rPr>
                        <a:t>Neue HUrlVO</a:t>
                      </a:r>
                      <a:r>
                        <a:rPr lang="de-DE" sz="1200" baseline="0" dirty="0" smtClean="0">
                          <a:latin typeface="Calibri" pitchFamily="34" charset="0"/>
                          <a:cs typeface="Calibri" pitchFamily="34" charset="0"/>
                        </a:rPr>
                        <a:t> seit 24.12.2013 in Kraft, jedoch ohne diese Regelung. Umsetzung offen.</a:t>
                      </a:r>
                      <a:endParaRPr lang="de-DE" sz="1200" dirty="0">
                        <a:latin typeface="Calibri" pitchFamily="34" charset="0"/>
                        <a:cs typeface="Calibri" pitchFamily="34" charset="0"/>
                      </a:endParaRPr>
                    </a:p>
                  </a:txBody>
                  <a:tcPr/>
                </a:tc>
              </a:tr>
              <a:tr h="467946">
                <a:tc>
                  <a:txBody>
                    <a:bodyPr/>
                    <a:lstStyle/>
                    <a:p>
                      <a:pPr algn="ctr"/>
                      <a:r>
                        <a:rPr lang="de-DE" sz="1200" dirty="0" smtClean="0">
                          <a:latin typeface="Calibri" pitchFamily="34" charset="0"/>
                          <a:cs typeface="Calibri" pitchFamily="34" charset="0"/>
                        </a:rPr>
                        <a:t>03.</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27 Abs. 4 HBesG</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Abweichende Festlegung von Stellenobergrenzen.</a:t>
                      </a:r>
                      <a:endParaRPr lang="de-DE" sz="1200" dirty="0">
                        <a:latin typeface="Calibri" pitchFamily="34" charset="0"/>
                        <a:cs typeface="Calibri" pitchFamily="34" charset="0"/>
                      </a:endParaRPr>
                    </a:p>
                  </a:txBody>
                  <a:tcPr/>
                </a:tc>
                <a:tc>
                  <a:txBody>
                    <a:bodyPr/>
                    <a:lstStyle/>
                    <a:p>
                      <a:pPr algn="just"/>
                      <a:r>
                        <a:rPr lang="de-DE" sz="1200" dirty="0" smtClean="0">
                          <a:latin typeface="Calibri" pitchFamily="34" charset="0"/>
                          <a:cs typeface="Calibri" pitchFamily="34" charset="0"/>
                        </a:rPr>
                        <a:t>Die „</a:t>
                      </a:r>
                      <a:r>
                        <a:rPr lang="de-DE" sz="1200" i="1" dirty="0" smtClean="0">
                          <a:latin typeface="Calibri" pitchFamily="34" charset="0"/>
                          <a:cs typeface="Calibri" pitchFamily="34" charset="0"/>
                        </a:rPr>
                        <a:t>kommunale </a:t>
                      </a:r>
                      <a:r>
                        <a:rPr lang="de-DE" sz="1200" i="1" dirty="0" err="1" smtClean="0">
                          <a:latin typeface="Calibri" pitchFamily="34" charset="0"/>
                          <a:cs typeface="Calibri" pitchFamily="34" charset="0"/>
                        </a:rPr>
                        <a:t>Stellenobergrenzenverordnung</a:t>
                      </a:r>
                      <a:r>
                        <a:rPr lang="de-DE" sz="1200" dirty="0" smtClean="0">
                          <a:latin typeface="Calibri" pitchFamily="34" charset="0"/>
                          <a:cs typeface="Calibri" pitchFamily="34" charset="0"/>
                        </a:rPr>
                        <a:t>“</a:t>
                      </a:r>
                      <a:r>
                        <a:rPr lang="de-DE" sz="1200" baseline="0" dirty="0" smtClean="0">
                          <a:latin typeface="Calibri" pitchFamily="34" charset="0"/>
                          <a:cs typeface="Calibri" pitchFamily="34" charset="0"/>
                        </a:rPr>
                        <a:t> i. d. F. v. 20.11.2012</a:t>
                      </a:r>
                      <a:r>
                        <a:rPr lang="de-DE" sz="1200" dirty="0" smtClean="0">
                          <a:latin typeface="Calibri" pitchFamily="34" charset="0"/>
                          <a:cs typeface="Calibri" pitchFamily="34" charset="0"/>
                        </a:rPr>
                        <a:t> </a:t>
                      </a:r>
                      <a:r>
                        <a:rPr lang="de-DE" sz="1200" baseline="0" dirty="0" smtClean="0">
                          <a:latin typeface="Calibri" pitchFamily="34" charset="0"/>
                          <a:cs typeface="Calibri" pitchFamily="34" charset="0"/>
                        </a:rPr>
                        <a:t> wird ohne inhaltliche Änderungen mit Wirkung zum 01.03.2014 neu in Kraft gesetzt.</a:t>
                      </a:r>
                      <a:endParaRPr lang="de-DE" sz="1200" dirty="0">
                        <a:latin typeface="Calibri" pitchFamily="34" charset="0"/>
                        <a:cs typeface="Calibri"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268760"/>
            <a:ext cx="8229600" cy="4738340"/>
          </a:xfrm>
        </p:spPr>
        <p:txBody>
          <a:bodyPr/>
          <a:lstStyle/>
          <a:p>
            <a:pPr marL="361950" lvl="1" indent="-361950" algn="ctr" eaLnBrk="1" hangingPunct="1">
              <a:buNone/>
            </a:pPr>
            <a:r>
              <a:rPr lang="de-DE" sz="1600" dirty="0" smtClean="0"/>
              <a:t>Ausstehende Verordnungen (Auszug):</a:t>
            </a:r>
          </a:p>
          <a:p>
            <a:pPr marL="361950" lvl="1" indent="-361950" eaLnBrk="1" hangingPunct="1">
              <a:buNone/>
            </a:pPr>
            <a:endParaRPr lang="de-DE" sz="1600" dirty="0" smtClean="0"/>
          </a:p>
        </p:txBody>
      </p:sp>
      <p:sp>
        <p:nvSpPr>
          <p:cNvPr id="48131"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FEF46EA1-21C7-4CC0-80EE-C850C0C5031B}" type="slidenum">
              <a:rPr lang="de-DE" smtClean="0"/>
              <a:pPr/>
              <a:t>59</a:t>
            </a:fld>
            <a:endParaRPr lang="de-DE" smtClean="0"/>
          </a:p>
        </p:txBody>
      </p:sp>
      <p:sp>
        <p:nvSpPr>
          <p:cNvPr id="31746" name="Titel 1"/>
          <p:cNvSpPr>
            <a:spLocks noGrp="1"/>
          </p:cNvSpPr>
          <p:nvPr>
            <p:ph type="title"/>
          </p:nvPr>
        </p:nvSpPr>
        <p:spPr>
          <a:xfrm>
            <a:off x="457200" y="274638"/>
            <a:ext cx="8229600" cy="706090"/>
          </a:xfrm>
        </p:spPr>
        <p:txBody>
          <a:bodyPr>
            <a:normAutofit/>
          </a:bodyPr>
          <a:lstStyle/>
          <a:p>
            <a:pPr eaLnBrk="1" fontAlgn="auto" hangingPunct="1">
              <a:spcAft>
                <a:spcPts val="0"/>
              </a:spcAft>
              <a:defRPr/>
            </a:pPr>
            <a:r>
              <a:rPr lang="de-DE" sz="4000" b="0" dirty="0" smtClean="0">
                <a:latin typeface="Calibri" pitchFamily="34" charset="0"/>
              </a:rPr>
              <a:t>Anhang</a:t>
            </a:r>
          </a:p>
        </p:txBody>
      </p:sp>
      <p:sp>
        <p:nvSpPr>
          <p:cNvPr id="48133"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cs typeface="Calibri" pitchFamily="34" charset="0"/>
              </a:rPr>
              <a:t>2. </a:t>
            </a:r>
            <a:r>
              <a:rPr lang="de-DE" sz="1100" dirty="0">
                <a:latin typeface="Calibri" pitchFamily="34" charset="0"/>
                <a:cs typeface="Calibri" pitchFamily="34" charset="0"/>
              </a:rPr>
              <a:t>DRModG  *  ver.di Landesbezirk Hessen *   Bereich „Beamtinnen &amp; Beamte“</a:t>
            </a:r>
          </a:p>
        </p:txBody>
      </p:sp>
      <p:pic>
        <p:nvPicPr>
          <p:cNvPr id="48134" name="Picture 55" descr="Ver_1rot"/>
          <p:cNvPicPr>
            <a:picLocks noChangeAspect="1" noChangeArrowheads="1"/>
          </p:cNvPicPr>
          <p:nvPr/>
        </p:nvPicPr>
        <p:blipFill>
          <a:blip r:embed="rId2" cstate="print"/>
          <a:srcRect/>
          <a:stretch>
            <a:fillRect/>
          </a:stretch>
        </p:blipFill>
        <p:spPr bwMode="auto">
          <a:xfrm>
            <a:off x="7286625" y="357188"/>
            <a:ext cx="1004888" cy="1004887"/>
          </a:xfrm>
          <a:prstGeom prst="rect">
            <a:avLst/>
          </a:prstGeom>
          <a:noFill/>
          <a:ln w="9525">
            <a:noFill/>
            <a:miter lim="800000"/>
            <a:headEnd/>
            <a:tailEnd/>
          </a:ln>
        </p:spPr>
      </p:pic>
      <p:graphicFrame>
        <p:nvGraphicFramePr>
          <p:cNvPr id="7" name="Tabelle 6"/>
          <p:cNvGraphicFramePr>
            <a:graphicFrameLocks noGrp="1"/>
          </p:cNvGraphicFramePr>
          <p:nvPr/>
        </p:nvGraphicFramePr>
        <p:xfrm>
          <a:off x="899592" y="1700808"/>
          <a:ext cx="7776863" cy="2661455"/>
        </p:xfrm>
        <a:graphic>
          <a:graphicData uri="http://schemas.openxmlformats.org/drawingml/2006/table">
            <a:tbl>
              <a:tblPr firstRow="1" bandRow="1">
                <a:tableStyleId>{5C22544A-7EE6-4342-B048-85BDC9FD1C3A}</a:tableStyleId>
              </a:tblPr>
              <a:tblGrid>
                <a:gridCol w="548991"/>
                <a:gridCol w="1323217"/>
                <a:gridCol w="3168352"/>
                <a:gridCol w="2736303"/>
              </a:tblGrid>
              <a:tr h="506671">
                <a:tc>
                  <a:txBody>
                    <a:bodyPr/>
                    <a:lstStyle/>
                    <a:p>
                      <a:pPr algn="ctr"/>
                      <a:r>
                        <a:rPr lang="de-DE" sz="1400" dirty="0" smtClean="0">
                          <a:latin typeface="Calibri" pitchFamily="34" charset="0"/>
                          <a:cs typeface="Calibri" pitchFamily="34" charset="0"/>
                        </a:rPr>
                        <a:t>Lfd. Nr.</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Fundstelle</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Inhalt</a:t>
                      </a:r>
                      <a:endParaRPr lang="de-DE" sz="1400" dirty="0">
                        <a:latin typeface="Calibri" pitchFamily="34" charset="0"/>
                        <a:cs typeface="Calibri" pitchFamily="34" charset="0"/>
                      </a:endParaRPr>
                    </a:p>
                  </a:txBody>
                  <a:tcPr/>
                </a:tc>
                <a:tc>
                  <a:txBody>
                    <a:bodyPr/>
                    <a:lstStyle/>
                    <a:p>
                      <a:pPr algn="ctr"/>
                      <a:r>
                        <a:rPr lang="de-DE" sz="1400" dirty="0" smtClean="0">
                          <a:latin typeface="Calibri" pitchFamily="34" charset="0"/>
                          <a:cs typeface="Calibri" pitchFamily="34" charset="0"/>
                        </a:rPr>
                        <a:t>Status</a:t>
                      </a:r>
                      <a:endParaRPr lang="de-DE" sz="1400" dirty="0">
                        <a:latin typeface="Calibri" pitchFamily="34" charset="0"/>
                        <a:cs typeface="Calibri" pitchFamily="34" charset="0"/>
                      </a:endParaRPr>
                    </a:p>
                  </a:txBody>
                  <a:tcPr/>
                </a:tc>
              </a:tr>
              <a:tr h="660629">
                <a:tc>
                  <a:txBody>
                    <a:bodyPr/>
                    <a:lstStyle/>
                    <a:p>
                      <a:pPr algn="ctr"/>
                      <a:r>
                        <a:rPr lang="de-DE" sz="1200" dirty="0" smtClean="0">
                          <a:latin typeface="Calibri" pitchFamily="34" charset="0"/>
                          <a:cs typeface="Calibri" pitchFamily="34" charset="0"/>
                        </a:rPr>
                        <a:t>04.</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28 Abs. 4 Satz 2 HBesG</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Vorweggewährung</a:t>
                      </a:r>
                      <a:r>
                        <a:rPr lang="de-DE" sz="1200" baseline="0" dirty="0" smtClean="0">
                          <a:latin typeface="Calibri" pitchFamily="34" charset="0"/>
                          <a:cs typeface="Calibri" pitchFamily="34" charset="0"/>
                        </a:rPr>
                        <a:t> des Grundgehalts der nächsthöheren Stufe</a:t>
                      </a:r>
                      <a:endParaRPr lang="de-DE" sz="1200" dirty="0">
                        <a:latin typeface="Calibri" pitchFamily="34" charset="0"/>
                        <a:cs typeface="Calibri" pitchFamily="34" charset="0"/>
                      </a:endParaRPr>
                    </a:p>
                  </a:txBody>
                  <a:tcPr/>
                </a:tc>
                <a:tc rowSpan="2">
                  <a:txBody>
                    <a:bodyPr/>
                    <a:lstStyle/>
                    <a:p>
                      <a:pPr algn="just"/>
                      <a:r>
                        <a:rPr lang="de-DE" sz="1200" dirty="0" smtClean="0">
                          <a:latin typeface="Calibri" pitchFamily="34" charset="0"/>
                          <a:cs typeface="Calibri" pitchFamily="34" charset="0"/>
                        </a:rPr>
                        <a:t>Überarbeitung der bestehenden VO erforderlich. Offen,</a:t>
                      </a:r>
                      <a:r>
                        <a:rPr lang="de-DE" sz="1200" baseline="0" dirty="0" smtClean="0">
                          <a:latin typeface="Calibri" pitchFamily="34" charset="0"/>
                          <a:cs typeface="Calibri" pitchFamily="34" charset="0"/>
                        </a:rPr>
                        <a:t> wann Vorlage erfolgt.</a:t>
                      </a:r>
                      <a:endParaRPr lang="de-DE" sz="1200" dirty="0">
                        <a:latin typeface="Calibri" pitchFamily="34" charset="0"/>
                        <a:cs typeface="Calibri" pitchFamily="34" charset="0"/>
                      </a:endParaRPr>
                    </a:p>
                  </a:txBody>
                  <a:tcPr anchor="ctr"/>
                </a:tc>
              </a:tr>
              <a:tr h="660629">
                <a:tc>
                  <a:txBody>
                    <a:bodyPr/>
                    <a:lstStyle/>
                    <a:p>
                      <a:pPr algn="ctr"/>
                      <a:r>
                        <a:rPr lang="de-DE" sz="1200" dirty="0" smtClean="0">
                          <a:latin typeface="Calibri" pitchFamily="34" charset="0"/>
                          <a:cs typeface="Calibri" pitchFamily="34" charset="0"/>
                        </a:rPr>
                        <a:t>05.</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46 Abs. 3 HBesG</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Regelung der Vergabe von Leistungsprämien, Leistungszulagen und Gewährung von Sonderurlaub.</a:t>
                      </a:r>
                      <a:endParaRPr lang="de-DE" sz="1200" dirty="0">
                        <a:latin typeface="Calibri" pitchFamily="34" charset="0"/>
                        <a:cs typeface="Calibri" pitchFamily="34" charset="0"/>
                      </a:endParaRPr>
                    </a:p>
                  </a:txBody>
                  <a:tcPr/>
                </a:tc>
                <a:tc vMerge="1">
                  <a:txBody>
                    <a:bodyPr/>
                    <a:lstStyle/>
                    <a:p>
                      <a:pPr algn="l"/>
                      <a:endParaRPr lang="de-DE" sz="1200" dirty="0">
                        <a:latin typeface="Calibri" pitchFamily="34" charset="0"/>
                        <a:cs typeface="Calibri" pitchFamily="34" charset="0"/>
                      </a:endParaRPr>
                    </a:p>
                  </a:txBody>
                  <a:tcPr/>
                </a:tc>
              </a:tr>
              <a:tr h="354091">
                <a:tc>
                  <a:txBody>
                    <a:bodyPr/>
                    <a:lstStyle/>
                    <a:p>
                      <a:pPr algn="ctr"/>
                      <a:r>
                        <a:rPr lang="de-DE" sz="1200" dirty="0" smtClean="0">
                          <a:latin typeface="Calibri" pitchFamily="34" charset="0"/>
                          <a:cs typeface="Calibri" pitchFamily="34" charset="0"/>
                        </a:rPr>
                        <a:t>06.</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49 HBesG</a:t>
                      </a:r>
                      <a:endParaRPr lang="de-DE" sz="1200" dirty="0">
                        <a:latin typeface="Calibri" pitchFamily="34" charset="0"/>
                        <a:cs typeface="Calibri" pitchFamily="34" charset="0"/>
                      </a:endParaRPr>
                    </a:p>
                  </a:txBody>
                  <a:tcPr/>
                </a:tc>
                <a:tc>
                  <a:txBody>
                    <a:bodyPr/>
                    <a:lstStyle/>
                    <a:p>
                      <a:pPr algn="l"/>
                      <a:r>
                        <a:rPr lang="de-DE" sz="1200" dirty="0" err="1" smtClean="0">
                          <a:latin typeface="Calibri" pitchFamily="34" charset="0"/>
                          <a:cs typeface="Calibri" pitchFamily="34" charset="0"/>
                        </a:rPr>
                        <a:t>Erschwerniszulagenverordnung</a:t>
                      </a:r>
                      <a:endParaRPr lang="de-DE" sz="1200" dirty="0">
                        <a:latin typeface="Calibri" pitchFamily="34" charset="0"/>
                        <a:cs typeface="Calibri" pitchFamily="34" charset="0"/>
                      </a:endParaRPr>
                    </a:p>
                  </a:txBody>
                  <a:tcPr/>
                </a:tc>
                <a:tc>
                  <a:txBody>
                    <a:bodyPr/>
                    <a:lstStyle/>
                    <a:p>
                      <a:pPr algn="ctr"/>
                      <a:r>
                        <a:rPr lang="de-DE" sz="1200" dirty="0" smtClean="0">
                          <a:latin typeface="Calibri" pitchFamily="34" charset="0"/>
                          <a:cs typeface="Calibri" pitchFamily="34" charset="0"/>
                        </a:rPr>
                        <a:t>Offen.</a:t>
                      </a:r>
                      <a:endParaRPr lang="de-DE" sz="1200" dirty="0">
                        <a:latin typeface="Calibri" pitchFamily="34" charset="0"/>
                        <a:cs typeface="Calibri" pitchFamily="34" charset="0"/>
                      </a:endParaRPr>
                    </a:p>
                  </a:txBody>
                  <a:tcPr anchor="ctr"/>
                </a:tc>
              </a:tr>
              <a:tr h="467946">
                <a:tc>
                  <a:txBody>
                    <a:bodyPr/>
                    <a:lstStyle/>
                    <a:p>
                      <a:pPr algn="ctr"/>
                      <a:r>
                        <a:rPr lang="de-DE" sz="1200" dirty="0" smtClean="0">
                          <a:latin typeface="Calibri" pitchFamily="34" charset="0"/>
                          <a:cs typeface="Calibri" pitchFamily="34" charset="0"/>
                        </a:rPr>
                        <a:t>07.</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 55 Abs. 2 HBesG</a:t>
                      </a:r>
                      <a:endParaRPr lang="de-DE" sz="1200" dirty="0">
                        <a:latin typeface="Calibri" pitchFamily="34" charset="0"/>
                        <a:cs typeface="Calibri" pitchFamily="34" charset="0"/>
                      </a:endParaRPr>
                    </a:p>
                  </a:txBody>
                  <a:tcPr/>
                </a:tc>
                <a:tc>
                  <a:txBody>
                    <a:bodyPr/>
                    <a:lstStyle/>
                    <a:p>
                      <a:pPr algn="l"/>
                      <a:r>
                        <a:rPr lang="de-DE" sz="1200" dirty="0" smtClean="0">
                          <a:latin typeface="Calibri" pitchFamily="34" charset="0"/>
                          <a:cs typeface="Calibri" pitchFamily="34" charset="0"/>
                        </a:rPr>
                        <a:t>Zuschlag</a:t>
                      </a:r>
                      <a:r>
                        <a:rPr lang="de-DE" sz="1200" baseline="0" dirty="0" smtClean="0">
                          <a:latin typeface="Calibri" pitchFamily="34" charset="0"/>
                          <a:cs typeface="Calibri" pitchFamily="34" charset="0"/>
                        </a:rPr>
                        <a:t> zur Besoldung bei begrenzter Dienstfähigkeit</a:t>
                      </a:r>
                      <a:endParaRPr lang="de-DE" sz="1200" dirty="0">
                        <a:latin typeface="Calibri" pitchFamily="34" charset="0"/>
                        <a:cs typeface="Calibri" pitchFamily="34" charset="0"/>
                      </a:endParaRPr>
                    </a:p>
                  </a:txBody>
                  <a:tcPr/>
                </a:tc>
                <a:tc>
                  <a:txBody>
                    <a:bodyPr/>
                    <a:lstStyle/>
                    <a:p>
                      <a:pPr algn="ctr"/>
                      <a:r>
                        <a:rPr lang="de-DE" sz="1200" dirty="0" smtClean="0">
                          <a:latin typeface="Calibri" pitchFamily="34" charset="0"/>
                          <a:cs typeface="Calibri" pitchFamily="34" charset="0"/>
                        </a:rPr>
                        <a:t>Offen.</a:t>
                      </a:r>
                      <a:endParaRPr lang="de-DE" sz="1200" dirty="0">
                        <a:latin typeface="Calibri" pitchFamily="34" charset="0"/>
                        <a:cs typeface="Calibri" pitchFamily="34" charset="0"/>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Gesetzliche Verankerung der dienstlichen Beurteilung (§ 59 Abs. 1 HBG). Einige Details werden ab dem 01.03.2014 in §§ 39 ff. HLVO geregelt:</a:t>
            </a:r>
          </a:p>
          <a:p>
            <a:pPr marL="514350" lvl="1" indent="-428625" eaLnBrk="1" fontAlgn="auto" hangingPunct="1">
              <a:spcBef>
                <a:spcPts val="324"/>
              </a:spcBef>
              <a:spcAft>
                <a:spcPts val="0"/>
              </a:spcAft>
              <a:buNone/>
              <a:defRPr/>
            </a:pPr>
            <a:endParaRPr lang="de-DE" dirty="0" smtClean="0"/>
          </a:p>
          <a:p>
            <a:pPr marL="900000" lvl="1" indent="-360000" eaLnBrk="1" fontAlgn="auto" hangingPunct="1">
              <a:spcBef>
                <a:spcPts val="324"/>
              </a:spcBef>
              <a:spcAft>
                <a:spcPts val="0"/>
              </a:spcAft>
              <a:buFont typeface="+mj-lt"/>
              <a:buAutoNum type="alphaLcParenR"/>
              <a:defRPr/>
            </a:pPr>
            <a:r>
              <a:rPr lang="de-DE" dirty="0" smtClean="0"/>
              <a:t>Regelbeurteilung alle 3 Jahre,</a:t>
            </a:r>
          </a:p>
          <a:p>
            <a:pPr marL="900000" lvl="1" indent="-360000" eaLnBrk="1" fontAlgn="auto" hangingPunct="1">
              <a:spcBef>
                <a:spcPts val="324"/>
              </a:spcBef>
              <a:spcAft>
                <a:spcPts val="0"/>
              </a:spcAft>
              <a:buFont typeface="+mj-lt"/>
              <a:buAutoNum type="alphaLcParenR"/>
              <a:defRPr/>
            </a:pPr>
            <a:r>
              <a:rPr lang="de-DE" dirty="0" smtClean="0"/>
              <a:t>keine Begrenzung beim Lebensalter mehr,</a:t>
            </a:r>
          </a:p>
          <a:p>
            <a:pPr marL="900000" lvl="1" indent="-360000" eaLnBrk="1" fontAlgn="auto" hangingPunct="1">
              <a:spcBef>
                <a:spcPts val="324"/>
              </a:spcBef>
              <a:spcAft>
                <a:spcPts val="0"/>
              </a:spcAft>
              <a:buFont typeface="+mj-lt"/>
              <a:buAutoNum type="alphaLcParenR"/>
              <a:defRPr/>
            </a:pPr>
            <a:r>
              <a:rPr lang="de-DE" dirty="0" smtClean="0"/>
              <a:t>Beurteilungen, die für Auswahlentscheidungen Grundlage sind, dürfen nicht älter als 3 Jahre sein (z. Zt. ein Jahr),</a:t>
            </a:r>
          </a:p>
          <a:p>
            <a:pPr marL="900000" lvl="1" indent="-360000" eaLnBrk="1" fontAlgn="auto" hangingPunct="1">
              <a:spcBef>
                <a:spcPts val="324"/>
              </a:spcBef>
              <a:spcAft>
                <a:spcPts val="0"/>
              </a:spcAft>
              <a:buFont typeface="+mj-lt"/>
              <a:buAutoNum type="alphaLcParenR"/>
              <a:defRPr/>
            </a:pPr>
            <a:r>
              <a:rPr lang="de-DE" dirty="0" smtClean="0"/>
              <a:t>Einzelheiten „</a:t>
            </a:r>
            <a:r>
              <a:rPr lang="de-DE" i="1" dirty="0" smtClean="0"/>
              <a:t>regeln die obersten Dienstbehörden</a:t>
            </a:r>
            <a:r>
              <a:rPr lang="de-DE" dirty="0" smtClean="0"/>
              <a:t>“</a:t>
            </a:r>
          </a:p>
          <a:p>
            <a:pPr marL="914400" lvl="1" indent="-514350" eaLnBrk="1" fontAlgn="auto" hangingPunct="1">
              <a:spcBef>
                <a:spcPts val="324"/>
              </a:spcBef>
              <a:spcAft>
                <a:spcPts val="0"/>
              </a:spcAft>
              <a:buNone/>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536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4C3CE0A-35A2-42F0-A460-5B2D886790EE}" type="slidenum">
              <a:rPr lang="de-DE" smtClean="0"/>
              <a:pPr/>
              <a:t>6</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Allgemeines Beamtenrecht</a:t>
            </a:r>
          </a:p>
        </p:txBody>
      </p:sp>
      <p:sp>
        <p:nvSpPr>
          <p:cNvPr id="15365"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rPr>
              <a:t>2. </a:t>
            </a:r>
            <a:r>
              <a:rPr lang="de-DE" sz="1100" dirty="0">
                <a:latin typeface="Calibri" pitchFamily="34" charset="0"/>
              </a:rPr>
              <a:t>DRModG </a:t>
            </a:r>
            <a:r>
              <a:rPr lang="de-DE" sz="1100" dirty="0" smtClean="0">
                <a:latin typeface="Calibri" pitchFamily="34" charset="0"/>
              </a:rPr>
              <a:t> </a:t>
            </a:r>
            <a:r>
              <a:rPr lang="de-DE" sz="1100" dirty="0" smtClean="0">
                <a:latin typeface="Calibri" pitchFamily="34" charset="0"/>
                <a:sym typeface="Symbol"/>
              </a:rPr>
              <a:t> </a:t>
            </a:r>
            <a:r>
              <a:rPr lang="de-DE" sz="1100" dirty="0" smtClean="0">
                <a:latin typeface="Calibri" pitchFamily="34" charset="0"/>
              </a:rPr>
              <a:t>ver.di </a:t>
            </a:r>
            <a:r>
              <a:rPr lang="de-DE" sz="1100" dirty="0">
                <a:latin typeface="Calibri" pitchFamily="34" charset="0"/>
              </a:rPr>
              <a:t>Landesbezirk Hessen </a:t>
            </a:r>
            <a:r>
              <a:rPr lang="de-DE" sz="1100" dirty="0" smtClean="0">
                <a:latin typeface="Calibri" pitchFamily="34" charset="0"/>
                <a:sym typeface="Symbol"/>
              </a:rPr>
              <a:t>  </a:t>
            </a:r>
            <a:r>
              <a:rPr lang="de-DE" sz="1100" dirty="0" smtClean="0">
                <a:latin typeface="Calibri" pitchFamily="34" charset="0"/>
              </a:rPr>
              <a:t>Bereich </a:t>
            </a:r>
            <a:r>
              <a:rPr lang="de-DE" sz="1100" i="1" dirty="0">
                <a:latin typeface="Calibri" pitchFamily="34" charset="0"/>
              </a:rPr>
              <a:t>„Beamtinnen &amp; Beamte</a:t>
            </a:r>
            <a:r>
              <a:rPr lang="de-DE" sz="1100" dirty="0">
                <a:latin typeface="Calibri" pitchFamily="34" charset="0"/>
              </a:rPr>
              <a:t>“</a:t>
            </a:r>
          </a:p>
        </p:txBody>
      </p:sp>
      <p:pic>
        <p:nvPicPr>
          <p:cNvPr id="15366"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Beamtinnen und Beamte auf Widerruf können Teilzeitarbeit ausüben, wenn Ausbildung nicht gefährdet wird (§ 63 Abs. 2 HBG),</a:t>
            </a:r>
          </a:p>
          <a:p>
            <a:pPr marL="514350" lvl="1" indent="-428625" eaLnBrk="1" fontAlgn="auto" hangingPunct="1">
              <a:spcBef>
                <a:spcPts val="324"/>
              </a:spcBef>
              <a:spcAft>
                <a:spcPts val="0"/>
              </a:spcAft>
              <a:buFont typeface="Verdana"/>
              <a:buBlip>
                <a:blip r:embed="rId2"/>
              </a:buBlip>
              <a:defRPr/>
            </a:pPr>
            <a:r>
              <a:rPr lang="de-DE" dirty="0" smtClean="0"/>
              <a:t>Teilzeitarbeit mit mind. 15 Stunden in der Woche länger möglich. Statt max. 15 Jahre neu 17 Jahre (§ 63 Abs. 3 HBG),</a:t>
            </a:r>
          </a:p>
          <a:p>
            <a:pPr marL="514350" lvl="1" indent="-428625" eaLnBrk="1" fontAlgn="auto" hangingPunct="1">
              <a:spcBef>
                <a:spcPts val="324"/>
              </a:spcBef>
              <a:spcAft>
                <a:spcPts val="0"/>
              </a:spcAft>
              <a:buFont typeface="Verdana"/>
              <a:buBlip>
                <a:blip r:embed="rId2"/>
              </a:buBlip>
              <a:defRPr/>
            </a:pPr>
            <a:r>
              <a:rPr lang="de-DE" dirty="0" smtClean="0"/>
              <a:t>Beurlaubung länger möglich. Statt max. 12 Jahre neu 14 Jahre (§ 64 Abs. 1 HBG),</a:t>
            </a:r>
          </a:p>
          <a:p>
            <a:pPr marL="514350" lvl="1" indent="-428625" eaLnBrk="1" fontAlgn="auto" hangingPunct="1">
              <a:spcBef>
                <a:spcPts val="324"/>
              </a:spcBef>
              <a:spcAft>
                <a:spcPts val="0"/>
              </a:spcAft>
              <a:buFont typeface="Verdana"/>
              <a:buBlip>
                <a:blip r:embed="rId2"/>
              </a:buBlip>
              <a:defRPr/>
            </a:pPr>
            <a:r>
              <a:rPr lang="de-DE" dirty="0" smtClean="0"/>
              <a:t>Dienstbefreiungsmöglichkeiten bleiben, Anwendung</a:t>
            </a:r>
          </a:p>
          <a:p>
            <a:pPr marL="514350" lvl="1" indent="-428625" eaLnBrk="1" fontAlgn="auto" hangingPunct="1">
              <a:spcBef>
                <a:spcPts val="324"/>
              </a:spcBef>
              <a:spcAft>
                <a:spcPts val="0"/>
              </a:spcAft>
              <a:buNone/>
              <a:defRPr/>
            </a:pPr>
            <a:r>
              <a:rPr lang="de-DE" dirty="0" smtClean="0"/>
              <a:t>       auf den Tarifbereich bleibt unverändert erhalten</a:t>
            </a:r>
          </a:p>
          <a:p>
            <a:pPr marL="514350" lvl="1" indent="-428625" eaLnBrk="1" fontAlgn="auto" hangingPunct="1">
              <a:spcBef>
                <a:spcPts val="324"/>
              </a:spcBef>
              <a:spcAft>
                <a:spcPts val="0"/>
              </a:spcAft>
              <a:buNone/>
              <a:defRPr/>
            </a:pPr>
            <a:r>
              <a:rPr lang="de-DE" dirty="0" smtClean="0"/>
              <a:t>       (§ 1 Abs. 3 HBG sowie § 1 HUrlVO)</a:t>
            </a:r>
          </a:p>
          <a:p>
            <a:pPr marL="1036637" lvl="3" indent="-428625" eaLnBrk="1" fontAlgn="auto" hangingPunct="1">
              <a:spcBef>
                <a:spcPts val="324"/>
              </a:spcBef>
              <a:spcAft>
                <a:spcPts val="0"/>
              </a:spcAft>
              <a:buNone/>
              <a:defRPr/>
            </a:pPr>
            <a:endParaRPr lang="de-DE" dirty="0" smtClean="0"/>
          </a:p>
          <a:p>
            <a:pPr marL="914400" lvl="1" indent="-514350" eaLnBrk="1" fontAlgn="auto" hangingPunct="1">
              <a:spcBef>
                <a:spcPts val="324"/>
              </a:spcBef>
              <a:spcAft>
                <a:spcPts val="0"/>
              </a:spcAft>
              <a:buFont typeface="+mj-lt"/>
              <a:buAutoNum type="alphaLcParenR"/>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5363"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4C3CE0A-35A2-42F0-A460-5B2D886790EE}" type="slidenum">
              <a:rPr lang="de-DE" smtClean="0"/>
              <a:pPr/>
              <a:t>7</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Allgemeines Beamtenrecht</a:t>
            </a:r>
          </a:p>
        </p:txBody>
      </p:sp>
      <p:sp>
        <p:nvSpPr>
          <p:cNvPr id="15365"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smtClean="0">
                <a:latin typeface="Calibri" pitchFamily="34" charset="0"/>
              </a:rPr>
              <a:t>2. </a:t>
            </a:r>
            <a:r>
              <a:rPr lang="de-DE" sz="1100" dirty="0">
                <a:latin typeface="Calibri" pitchFamily="34" charset="0"/>
              </a:rPr>
              <a:t>DRModG </a:t>
            </a:r>
            <a:r>
              <a:rPr lang="de-DE" sz="1100" dirty="0" smtClean="0">
                <a:latin typeface="Calibri" pitchFamily="34" charset="0"/>
              </a:rPr>
              <a:t> </a:t>
            </a:r>
            <a:r>
              <a:rPr lang="de-DE" sz="1100" dirty="0" smtClean="0">
                <a:latin typeface="Calibri" pitchFamily="34" charset="0"/>
                <a:sym typeface="Symbol"/>
              </a:rPr>
              <a:t> </a:t>
            </a:r>
            <a:r>
              <a:rPr lang="de-DE" sz="1100" dirty="0" smtClean="0">
                <a:latin typeface="Calibri" pitchFamily="34" charset="0"/>
              </a:rPr>
              <a:t>ver.di </a:t>
            </a:r>
            <a:r>
              <a:rPr lang="de-DE" sz="1100" dirty="0">
                <a:latin typeface="Calibri" pitchFamily="34" charset="0"/>
              </a:rPr>
              <a:t>Landesbezirk Hessen </a:t>
            </a:r>
            <a:r>
              <a:rPr lang="de-DE" sz="1100" dirty="0" smtClean="0">
                <a:latin typeface="Calibri" pitchFamily="34" charset="0"/>
                <a:sym typeface="Symbol"/>
              </a:rPr>
              <a:t>  </a:t>
            </a:r>
            <a:r>
              <a:rPr lang="de-DE" sz="1100" dirty="0" smtClean="0">
                <a:latin typeface="Calibri" pitchFamily="34" charset="0"/>
              </a:rPr>
              <a:t>Bereich </a:t>
            </a:r>
            <a:r>
              <a:rPr lang="de-DE" sz="1100" i="1" dirty="0">
                <a:latin typeface="Calibri" pitchFamily="34" charset="0"/>
              </a:rPr>
              <a:t>„Beamtinnen &amp; Beamte</a:t>
            </a:r>
            <a:r>
              <a:rPr lang="de-DE" sz="1100" dirty="0">
                <a:latin typeface="Calibri" pitchFamily="34" charset="0"/>
              </a:rPr>
              <a:t>“</a:t>
            </a:r>
          </a:p>
        </p:txBody>
      </p:sp>
      <p:pic>
        <p:nvPicPr>
          <p:cNvPr id="15366"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Abschaffung des „einfachen Dienstes“,</a:t>
            </a:r>
          </a:p>
          <a:p>
            <a:pPr marL="514350" lvl="1" indent="-428625" eaLnBrk="1" fontAlgn="auto" hangingPunct="1">
              <a:spcBef>
                <a:spcPts val="324"/>
              </a:spcBef>
              <a:spcAft>
                <a:spcPts val="0"/>
              </a:spcAft>
              <a:buFont typeface="Verdana" pitchFamily="34" charset="0"/>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Es gibt nur noch 11 Laufbahnen, allerdings mit künftigen Detailregelungen in den einzelnen Vorschriften,</a:t>
            </a:r>
          </a:p>
          <a:p>
            <a:pPr marL="514350" lvl="1" indent="-428625" eaLnBrk="1" fontAlgn="auto" hangingPunct="1">
              <a:spcBef>
                <a:spcPts val="324"/>
              </a:spcBef>
              <a:spcAft>
                <a:spcPts val="0"/>
              </a:spcAft>
              <a:buFont typeface="Verdana" pitchFamily="34" charset="0"/>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Aus „Einsatzdienst der Berufsfeuerwehren“ wird „feuerwehrtechnischer Dienst“</a:t>
            </a:r>
          </a:p>
          <a:p>
            <a:pPr marL="514350" lvl="1" indent="-428625" eaLnBrk="1" fontAlgn="auto" hangingPunct="1">
              <a:spcBef>
                <a:spcPts val="324"/>
              </a:spcBef>
              <a:spcAft>
                <a:spcPts val="0"/>
              </a:spcAft>
              <a:buFont typeface="Verdana" pitchFamily="34" charset="0"/>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Bachelor- bzw. Master als Zugangsvoraussetzungen zum gehobenen bzw. höheren Dienst.</a:t>
            </a:r>
          </a:p>
          <a:p>
            <a:pPr marL="914400" lvl="1" indent="-514350" eaLnBrk="1" fontAlgn="auto" hangingPunct="1">
              <a:spcBef>
                <a:spcPts val="324"/>
              </a:spcBef>
              <a:spcAft>
                <a:spcPts val="0"/>
              </a:spcAft>
              <a:buFont typeface="Verdana" pitchFamily="34" charset="0"/>
              <a:buNone/>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638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F1B6ED1-081B-425C-BCA9-ECC13328FA80}" type="slidenum">
              <a:rPr lang="de-DE" smtClean="0"/>
              <a:pPr/>
              <a:t>8</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Laufbahnrecht I.</a:t>
            </a:r>
          </a:p>
        </p:txBody>
      </p:sp>
      <p:sp>
        <p:nvSpPr>
          <p:cNvPr id="1638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6390"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8313" y="1497013"/>
            <a:ext cx="8229600" cy="4740275"/>
          </a:xfrm>
        </p:spPr>
        <p:txBody>
          <a:bodyPr rtlCol="0">
            <a:normAutofit/>
          </a:bodyPr>
          <a:lstStyle/>
          <a:p>
            <a:pPr marL="514350" lvl="1" indent="-428625" eaLnBrk="1" fontAlgn="auto" hangingPunct="1">
              <a:spcBef>
                <a:spcPts val="324"/>
              </a:spcBef>
              <a:spcAft>
                <a:spcPts val="0"/>
              </a:spcAft>
              <a:buFont typeface="Verdana"/>
              <a:buBlip>
                <a:blip r:embed="rId2"/>
              </a:buBlip>
              <a:defRPr/>
            </a:pPr>
            <a:r>
              <a:rPr lang="de-DE" dirty="0" smtClean="0"/>
              <a:t>Höchstalter 50 Jahre für die Einstellung. In Ausnahmefällen 60 Jahre (§ 11 HLVO),</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System des „</a:t>
            </a:r>
            <a:r>
              <a:rPr lang="de-DE" i="1" dirty="0" smtClean="0"/>
              <a:t>prüfungspflichtigen Aufstiegs</a:t>
            </a:r>
            <a:r>
              <a:rPr lang="de-DE" dirty="0" smtClean="0"/>
              <a:t>“ z. B. vom mittleren in den gehobenen Dienst bleibt (§ 36 Abs. 1 bis 4 HLVO)</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Als Ausnahme bleibt auch der „</a:t>
            </a:r>
            <a:r>
              <a:rPr lang="de-DE" i="1" dirty="0" smtClean="0"/>
              <a:t>prüfungsfreie Aufstieg</a:t>
            </a:r>
            <a:r>
              <a:rPr lang="de-DE" dirty="0" smtClean="0"/>
              <a:t>“ vom mittleren in den gehobenen Dienst erhalten (§ 36 Abs. 5 HLVO). Dabei entfällt das Mindestalter.</a:t>
            </a:r>
          </a:p>
          <a:p>
            <a:pPr marL="514350" lvl="1" indent="-428625" eaLnBrk="1" fontAlgn="auto" hangingPunct="1">
              <a:spcBef>
                <a:spcPts val="324"/>
              </a:spcBef>
              <a:spcAft>
                <a:spcPts val="0"/>
              </a:spcAft>
              <a:buNone/>
              <a:defRPr/>
            </a:pPr>
            <a:endParaRPr lang="de-DE" dirty="0" smtClean="0"/>
          </a:p>
          <a:p>
            <a:pPr marL="514350" lvl="1" indent="-428625" eaLnBrk="1" fontAlgn="auto" hangingPunct="1">
              <a:spcBef>
                <a:spcPts val="324"/>
              </a:spcBef>
              <a:spcAft>
                <a:spcPts val="0"/>
              </a:spcAft>
              <a:buFont typeface="Verdana"/>
              <a:buBlip>
                <a:blip r:embed="rId2"/>
              </a:buBlip>
              <a:defRPr/>
            </a:pPr>
            <a:r>
              <a:rPr lang="de-DE" dirty="0" smtClean="0"/>
              <a:t>Gleiches gilt für den Aufstieg in den höheren Dienst</a:t>
            </a:r>
          </a:p>
          <a:p>
            <a:pPr marL="1036637" lvl="3" indent="-428625" eaLnBrk="1" fontAlgn="auto" hangingPunct="1">
              <a:spcBef>
                <a:spcPts val="324"/>
              </a:spcBef>
              <a:spcAft>
                <a:spcPts val="0"/>
              </a:spcAft>
              <a:buNone/>
              <a:defRPr/>
            </a:pPr>
            <a:r>
              <a:rPr lang="de-DE" sz="2300" dirty="0" smtClean="0"/>
              <a:t>(§§ 37, 38 HLVO)</a:t>
            </a:r>
          </a:p>
          <a:p>
            <a:pPr marL="914400" lvl="1" indent="-514350" eaLnBrk="1" fontAlgn="auto" hangingPunct="1">
              <a:spcBef>
                <a:spcPts val="324"/>
              </a:spcBef>
              <a:spcAft>
                <a:spcPts val="0"/>
              </a:spcAft>
              <a:buFont typeface="Verdana" pitchFamily="34" charset="0"/>
              <a:buNone/>
              <a:defRPr/>
            </a:pPr>
            <a:endParaRPr lang="de-DE" dirty="0" smtClean="0"/>
          </a:p>
          <a:p>
            <a:pPr marL="514350" indent="-514350" eaLnBrk="1" fontAlgn="auto" hangingPunct="1">
              <a:spcAft>
                <a:spcPts val="0"/>
              </a:spcAft>
              <a:buFont typeface="+mj-lt"/>
              <a:buAutoNum type="alphaLcParenR"/>
              <a:defRPr/>
            </a:pPr>
            <a:endParaRPr lang="de-DE" dirty="0" smtClean="0"/>
          </a:p>
        </p:txBody>
      </p:sp>
      <p:sp>
        <p:nvSpPr>
          <p:cNvPr id="16387" name="Foliennummernplatzhalt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F1B6ED1-081B-425C-BCA9-ECC13328FA80}" type="slidenum">
              <a:rPr lang="de-DE" smtClean="0"/>
              <a:pPr/>
              <a:t>9</a:t>
            </a:fld>
            <a:endParaRPr lang="de-DE" smtClean="0"/>
          </a:p>
        </p:txBody>
      </p:sp>
      <p:sp>
        <p:nvSpPr>
          <p:cNvPr id="5122" name="Titel 1"/>
          <p:cNvSpPr>
            <a:spLocks noGrp="1"/>
          </p:cNvSpPr>
          <p:nvPr>
            <p:ph type="title"/>
          </p:nvPr>
        </p:nvSpPr>
        <p:spPr>
          <a:xfrm>
            <a:off x="428596" y="428604"/>
            <a:ext cx="8229600" cy="850900"/>
          </a:xfrm>
        </p:spPr>
        <p:txBody>
          <a:bodyPr/>
          <a:lstStyle/>
          <a:p>
            <a:pPr eaLnBrk="1" fontAlgn="auto" hangingPunct="1">
              <a:spcAft>
                <a:spcPts val="0"/>
              </a:spcAft>
              <a:defRPr/>
            </a:pPr>
            <a:r>
              <a:rPr lang="de-DE" sz="3600" dirty="0" smtClean="0"/>
              <a:t>Laufbahnrecht II.</a:t>
            </a:r>
          </a:p>
        </p:txBody>
      </p:sp>
      <p:sp>
        <p:nvSpPr>
          <p:cNvPr id="16389" name="Rechteck 5"/>
          <p:cNvSpPr>
            <a:spLocks noChangeArrowheads="1"/>
          </p:cNvSpPr>
          <p:nvPr/>
        </p:nvSpPr>
        <p:spPr bwMode="auto">
          <a:xfrm>
            <a:off x="2643188" y="6286500"/>
            <a:ext cx="5715000" cy="261610"/>
          </a:xfrm>
          <a:prstGeom prst="rect">
            <a:avLst/>
          </a:prstGeom>
          <a:noFill/>
          <a:ln w="9525">
            <a:noFill/>
            <a:miter lim="800000"/>
            <a:headEnd/>
            <a:tailEnd/>
          </a:ln>
        </p:spPr>
        <p:txBody>
          <a:bodyPr>
            <a:spAutoFit/>
          </a:bodyPr>
          <a:lstStyle/>
          <a:p>
            <a:pPr algn="r"/>
            <a:r>
              <a:rPr lang="de-DE" sz="1100" dirty="0">
                <a:latin typeface="Calibri" pitchFamily="34" charset="0"/>
                <a:cs typeface="Calibri" pitchFamily="34" charset="0"/>
              </a:rPr>
              <a:t>2. DRModG  *  ver.di Landesbezirk Hessen *   Bereich „</a:t>
            </a:r>
            <a:r>
              <a:rPr lang="de-DE" sz="1100" i="1" dirty="0">
                <a:latin typeface="Calibri" pitchFamily="34" charset="0"/>
                <a:cs typeface="Calibri" pitchFamily="34" charset="0"/>
              </a:rPr>
              <a:t>Beamtinnen &amp; Beamte</a:t>
            </a:r>
            <a:r>
              <a:rPr lang="de-DE" sz="1100" dirty="0">
                <a:latin typeface="Calibri" pitchFamily="34" charset="0"/>
                <a:cs typeface="Calibri" pitchFamily="34" charset="0"/>
              </a:rPr>
              <a:t>“</a:t>
            </a:r>
          </a:p>
        </p:txBody>
      </p:sp>
      <p:pic>
        <p:nvPicPr>
          <p:cNvPr id="16390" name="Picture 55" descr="Ver_1rot"/>
          <p:cNvPicPr>
            <a:picLocks noChangeAspect="1" noChangeArrowheads="1"/>
          </p:cNvPicPr>
          <p:nvPr/>
        </p:nvPicPr>
        <p:blipFill>
          <a:blip r:embed="rId3" cstate="print"/>
          <a:srcRect/>
          <a:stretch>
            <a:fillRect/>
          </a:stretch>
        </p:blipFill>
        <p:spPr bwMode="auto">
          <a:xfrm>
            <a:off x="7358063" y="4857750"/>
            <a:ext cx="1004887" cy="1004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sign1">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imo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Deimo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Design1</Template>
  <TotalTime>0</TotalTime>
  <Words>5483</Words>
  <Application>Microsoft Office PowerPoint</Application>
  <PresentationFormat>Bildschirmpräsentation (4:3)</PresentationFormat>
  <Paragraphs>1449</Paragraphs>
  <Slides>59</Slides>
  <Notes>3</Notes>
  <HiddenSlides>0</HiddenSlides>
  <MMClips>0</MMClips>
  <ScaleCrop>false</ScaleCrop>
  <HeadingPairs>
    <vt:vector size="6" baseType="variant">
      <vt:variant>
        <vt:lpstr>Design</vt:lpstr>
      </vt:variant>
      <vt:variant>
        <vt:i4>1</vt:i4>
      </vt:variant>
      <vt:variant>
        <vt:lpstr>Folientitel</vt:lpstr>
      </vt:variant>
      <vt:variant>
        <vt:i4>59</vt:i4>
      </vt:variant>
      <vt:variant>
        <vt:lpstr>Zielgruppenorientierte Präsentationen</vt:lpstr>
      </vt:variant>
      <vt:variant>
        <vt:i4>1</vt:i4>
      </vt:variant>
    </vt:vector>
  </HeadingPairs>
  <TitlesOfParts>
    <vt:vector size="61" baseType="lpstr">
      <vt:lpstr>Design1</vt:lpstr>
      <vt:lpstr>Zweites Gesetz zur Modernisierung des Dienstrechts in Hessen (2. DRModG)</vt:lpstr>
      <vt:lpstr>Folie 2</vt:lpstr>
      <vt:lpstr>Folie 3</vt:lpstr>
      <vt:lpstr>Hintergründe</vt:lpstr>
      <vt:lpstr>Folie 5</vt:lpstr>
      <vt:lpstr>Allgemeines Beamtenrecht</vt:lpstr>
      <vt:lpstr>Allgemeines Beamtenrecht</vt:lpstr>
      <vt:lpstr>Laufbahnrecht I.</vt:lpstr>
      <vt:lpstr>Laufbahnrecht II.</vt:lpstr>
      <vt:lpstr>Besoldungsrecht</vt:lpstr>
      <vt:lpstr>Besoldungsrecht</vt:lpstr>
      <vt:lpstr>Besoldungsrecht</vt:lpstr>
      <vt:lpstr>Besoldungsrecht</vt:lpstr>
      <vt:lpstr>Besoldungstabelle A vom 01.03.2014 bis 31.03.2014 Stand: HBesVAnpG 2013/2014 </vt:lpstr>
      <vt:lpstr>Leistungselemente I </vt:lpstr>
      <vt:lpstr>Leistungselemente II.</vt:lpstr>
      <vt:lpstr>Überleitung in HBesG I.</vt:lpstr>
      <vt:lpstr>Überleitung in HBesG II.</vt:lpstr>
      <vt:lpstr>Überleitung  in HBesG III.</vt:lpstr>
      <vt:lpstr>Folie 20</vt:lpstr>
      <vt:lpstr>Überleitung in HBesG V.</vt:lpstr>
      <vt:lpstr>Überleitung in HBesG V.</vt:lpstr>
      <vt:lpstr>Überleitung in HBesG VI.</vt:lpstr>
      <vt:lpstr>Überleitung in HBesG VII.</vt:lpstr>
      <vt:lpstr>Überleitung in HBesG VIII.</vt:lpstr>
      <vt:lpstr>Überleitung in HBesG IX.</vt:lpstr>
      <vt:lpstr>Mitbestimmung I.</vt:lpstr>
      <vt:lpstr>Mitbestimmung II.</vt:lpstr>
      <vt:lpstr>Versorgungsrecht</vt:lpstr>
      <vt:lpstr>Versorgungsrecht</vt:lpstr>
      <vt:lpstr>Versorgungsrecht</vt:lpstr>
      <vt:lpstr>Versorgungsrecht</vt:lpstr>
      <vt:lpstr>Versorgungsrecht</vt:lpstr>
      <vt:lpstr>Anhebung Altersgrenze von 65 auf 67</vt:lpstr>
      <vt:lpstr>Folie 35</vt:lpstr>
      <vt:lpstr>Anhebung der Altersgrenze von 65 auf 67</vt:lpstr>
      <vt:lpstr>Antragsaltersgrenzen</vt:lpstr>
      <vt:lpstr>Versorgungsabschläge für Schwerbehinderte I</vt:lpstr>
      <vt:lpstr>Versorgungsabschläge für Schwerbehinderte II</vt:lpstr>
      <vt:lpstr>Versorgungsabschläge für Schwerbehinderte III</vt:lpstr>
      <vt:lpstr>Altersgrenzen für Polizei, Justizvollzug &amp; Feuerwehr Allgemeines</vt:lpstr>
      <vt:lpstr>Altersgrenzen für Polizei, Justizvollzug &amp; Feuerwehr Übergangs- und Schutzregelungen I.</vt:lpstr>
      <vt:lpstr>Altersgrenzen für Polizei, Justizvollzug &amp; Feuerwehr Übergangs- und Schutzregelungen II.</vt:lpstr>
      <vt:lpstr>Altersgrenzen für Polizei, Justizvollzug &amp; Feuerwehr Übergangs- und Schutzregelungen III.</vt:lpstr>
      <vt:lpstr>Altersgrenzen für Polizei, Justizvollzug &amp; Feuerwehr Übergangs- und Schutzregelungen IV.</vt:lpstr>
      <vt:lpstr>Altersgrenzen für Polizei, Justizvollzug &amp; Feuerwehr Übergangs- und Schutzregelungen V. </vt:lpstr>
      <vt:lpstr>Arbeiten bis zum 70.</vt:lpstr>
      <vt:lpstr>Versorgungsabschläge &amp; Begrenzungen I. § 14 Abs. 3 HBeamtVG</vt:lpstr>
      <vt:lpstr>Versorgungsabschläge &amp; Begrenzungen II. § 14 Abs. 3 HBeamtVG</vt:lpstr>
      <vt:lpstr>Versorgungsabschläge &amp; Begrenzungen III. § 14 Abs. 3 HBeamtVG</vt:lpstr>
      <vt:lpstr>Versorgungsabschläge &amp; Begrenzungen IV. § 14 Abs. 3 HBeamtVG</vt:lpstr>
      <vt:lpstr>Versorgungsauskunft § 65 BeamtVG</vt:lpstr>
      <vt:lpstr>Altersgeld § 76 ff. HBeamtVG</vt:lpstr>
      <vt:lpstr>Altersgeld § 76 ff. HBeamtVG</vt:lpstr>
      <vt:lpstr>Änderung der HAZVO</vt:lpstr>
      <vt:lpstr>Änderungen HPVG</vt:lpstr>
      <vt:lpstr>In Kraft treten</vt:lpstr>
      <vt:lpstr>Anhang</vt:lpstr>
      <vt:lpstr>Anhang</vt:lpstr>
      <vt:lpstr>Schulungen 2. DRModG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DRModG</dc:title>
  <dc:creator>Christian Rothländer</dc:creator>
  <cp:lastModifiedBy>Christian Rothländer</cp:lastModifiedBy>
  <cp:revision>178</cp:revision>
  <dcterms:created xsi:type="dcterms:W3CDTF">2011-01-23T11:46:07Z</dcterms:created>
  <dcterms:modified xsi:type="dcterms:W3CDTF">2014-02-06T09:10:08Z</dcterms:modified>
</cp:coreProperties>
</file>